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2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0066"/>
    <a:srgbClr val="FF99FF"/>
    <a:srgbClr val="FFCCCC"/>
    <a:srgbClr val="FFCCFF"/>
    <a:srgbClr val="88C897"/>
    <a:srgbClr val="CCCCFF"/>
    <a:srgbClr val="99CCFF"/>
    <a:srgbClr val="99FFCC"/>
    <a:srgbClr val="63BF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584" y="-90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8693"/>
          </a:xfrm>
          <a:prstGeom prst="rect">
            <a:avLst/>
          </a:prstGeom>
        </p:spPr>
        <p:txBody>
          <a:bodyPr vert="horz" lIns="91558" tIns="45780" rIns="91558" bIns="4578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1"/>
            <a:ext cx="2949786" cy="498693"/>
          </a:xfrm>
          <a:prstGeom prst="rect">
            <a:avLst/>
          </a:prstGeom>
        </p:spPr>
        <p:txBody>
          <a:bodyPr vert="horz" lIns="91558" tIns="45780" rIns="91558" bIns="4578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8" tIns="45780" rIns="91558" bIns="457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558" tIns="45780" rIns="91558" bIns="4578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58" tIns="45780" rIns="91558" bIns="457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1558" tIns="45780" rIns="91558" bIns="4578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67920" y="1379343"/>
            <a:ext cx="811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妊婦に対する遠方分娩取扱施設への</a:t>
            </a:r>
            <a:endParaRPr lang="en-US" altLang="ja-JP" sz="1400" b="1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交通費および宿泊費支援事業</a:t>
            </a:r>
            <a:endParaRPr lang="en-US" altLang="ja-JP" sz="1400" b="1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endParaRPr lang="zh-CN" altLang="en-US" sz="1600" b="1" dirty="0">
              <a:solidFill>
                <a:srgbClr val="EE8593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740" y="1857546"/>
            <a:ext cx="67125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高島市では、遠方の分娩取扱施設で出産する必要のある妊婦さんを対象に、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出産に伴う交通費や宿泊費の一部を補助します。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0" name="正方形/長方形 67"/>
          <p:cNvSpPr/>
          <p:nvPr/>
        </p:nvSpPr>
        <p:spPr>
          <a:xfrm>
            <a:off x="567919" y="10095702"/>
            <a:ext cx="6704337" cy="374225"/>
          </a:xfrm>
          <a:prstGeom prst="roundRect">
            <a:avLst/>
          </a:prstGeom>
          <a:solidFill>
            <a:srgbClr val="3366FF"/>
          </a:solidFill>
          <a:ln w="9525">
            <a:solidFill>
              <a:schemeClr val="tx1"/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問い合わせ先　</a:t>
            </a:r>
            <a:r>
              <a:rPr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高島市役所　健康推進課　電話：</a:t>
            </a:r>
            <a:r>
              <a:rPr lang="en-US" altLang="ja-JP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25-8110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17523" y="7532257"/>
            <a:ext cx="1093038" cy="296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1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3350" y="8073886"/>
            <a:ext cx="70098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04800" algn="just">
              <a:spcAft>
                <a:spcPts val="0"/>
              </a:spcAft>
            </a:pP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出産</a:t>
            </a:r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後</a:t>
            </a:r>
            <a:r>
              <a:rPr lang="ja-JP" altLang="en-US" sz="1400" b="1" u="sng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１年以内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に、「妊婦に対する遠方の分娩取扱施設への交通費および宿泊費補助</a:t>
            </a:r>
            <a:endParaRPr lang="en-US" altLang="ja-JP" sz="1400" kern="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304800" algn="just">
              <a:spcAft>
                <a:spcPts val="0"/>
              </a:spcAft>
            </a:pP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金交付申請書兼実績報告書」「ハイリスク妊婦該当事項表」「補助金交付請求書」に、</a:t>
            </a:r>
            <a:endParaRPr lang="en-US" altLang="ja-JP" sz="1400" kern="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304800" algn="just">
              <a:spcAft>
                <a:spcPts val="0"/>
              </a:spcAft>
            </a:pP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以下の書類を添付して</a:t>
            </a:r>
            <a:r>
              <a:rPr lang="ja-JP" altLang="en-US" sz="1400" b="1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健康推進課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へ提出してください。</a:t>
            </a:r>
            <a:endParaRPr lang="en-US" altLang="ja-JP" sz="1400" kern="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304800" algn="just">
              <a:spcAft>
                <a:spcPts val="0"/>
              </a:spcAft>
            </a:pPr>
            <a:r>
              <a:rPr lang="ja-JP" altLang="ja-JP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交通費および宿泊費の領収書（原本）</a:t>
            </a:r>
            <a:endParaRPr lang="en-US" altLang="ja-JP" sz="1400" kern="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304800" algn="just">
              <a:spcAft>
                <a:spcPts val="0"/>
              </a:spcAft>
            </a:pP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〇交通費助成の場合：分娩取扱施設までの移動距離がわかる地図の印刷物</a:t>
            </a:r>
            <a:r>
              <a:rPr lang="en-US" altLang="ja-JP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indent="304800" algn="just">
              <a:spcAft>
                <a:spcPts val="0"/>
              </a:spcAft>
            </a:pP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〇出産日と出産場所が記載されている母子健康手帳の写し</a:t>
            </a:r>
            <a:endParaRPr lang="ja-JP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304800" algn="just">
              <a:spcAft>
                <a:spcPts val="0"/>
              </a:spcAft>
            </a:pPr>
            <a:r>
              <a:rPr lang="ja-JP" altLang="ja-JP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振込口座が確認できる書類の写し（通帳等）　　</a:t>
            </a:r>
            <a:endParaRPr lang="en-US" altLang="ja-JP" sz="1400" kern="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indent="304800" algn="just">
              <a:spcAft>
                <a:spcPts val="0"/>
              </a:spcAft>
            </a:pP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〇印鑑</a:t>
            </a:r>
            <a:r>
              <a:rPr lang="ja-JP" altLang="ja-JP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</a:p>
          <a:p>
            <a:pPr indent="304800" algn="just">
              <a:spcAft>
                <a:spcPts val="0"/>
              </a:spcAft>
            </a:pPr>
            <a:r>
              <a:rPr lang="ja-JP" altLang="ja-JP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〇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周産期母子医療センターを利用された場合</a:t>
            </a:r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診療明細書（診断書）</a:t>
            </a:r>
            <a:endParaRPr lang="ja-JP" altLang="ja-JP" sz="14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TextBox 5"/>
          <p:cNvSpPr txBox="1"/>
          <p:nvPr/>
        </p:nvSpPr>
        <p:spPr>
          <a:xfrm>
            <a:off x="567920" y="454188"/>
            <a:ext cx="811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3366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～遠方で出産する際の</a:t>
            </a:r>
            <a:endParaRPr lang="en-US" altLang="ja-JP" sz="2800" dirty="0" smtClean="0">
              <a:solidFill>
                <a:srgbClr val="3366FF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b="1" dirty="0" smtClean="0">
                <a:solidFill>
                  <a:srgbClr val="3366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交通費・宿泊費</a:t>
            </a:r>
            <a:r>
              <a:rPr lang="ja-JP" altLang="en-US" sz="2800" dirty="0" smtClean="0">
                <a:solidFill>
                  <a:srgbClr val="3366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の一部を補助します～</a:t>
            </a:r>
            <a:endParaRPr lang="en-US" altLang="ja-JP" sz="2800" dirty="0" smtClean="0">
              <a:solidFill>
                <a:srgbClr val="3366FF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TextBox 6"/>
          <p:cNvSpPr txBox="1"/>
          <p:nvPr/>
        </p:nvSpPr>
        <p:spPr>
          <a:xfrm>
            <a:off x="559735" y="2769031"/>
            <a:ext cx="6712521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6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高島市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に住所のある方で以下のいずれかに当てはまる方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①自宅（または里帰り先）から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最も近い分娩取扱施設まで</a:t>
            </a:r>
            <a:r>
              <a:rPr lang="ja-JP" altLang="en-US" sz="1400" b="1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概ね６０分以上</a:t>
            </a:r>
            <a:r>
              <a:rPr lang="ja-JP" altLang="en-US" sz="1400" b="1" u="sng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の移動時間</a:t>
            </a:r>
            <a:r>
              <a:rPr lang="ja-JP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も</a:t>
            </a:r>
            <a:endParaRPr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just">
              <a:spcAft>
                <a:spcPts val="0"/>
              </a:spcAft>
            </a:pP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</a:t>
            </a:r>
            <a:r>
              <a:rPr lang="ja-JP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しく</a:t>
            </a:r>
            <a:r>
              <a:rPr lang="ja-JP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は３０ｋｍ以上の移動距離</a:t>
            </a:r>
            <a:r>
              <a:rPr lang="ja-JP" altLang="ja-JP" sz="1400" dirty="0" smtClean="0"/>
              <a:t>を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要する方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②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医学的な理由等により、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周産期母子医療センター（</a:t>
            </a:r>
            <a:r>
              <a:rPr lang="en-US" altLang="ja-JP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400" u="sng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１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）で出産する必要があり、自宅</a:t>
            </a:r>
            <a:endParaRPr lang="en-US" altLang="ja-JP" sz="1400" u="sng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en-US" altLang="ja-JP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（または里帰り先）から最も近い周産期母子医療センターまで</a:t>
            </a:r>
            <a:r>
              <a:rPr lang="ja-JP" altLang="en-US" sz="1400" b="1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概ね６０分以上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の移動時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  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間</a:t>
            </a:r>
            <a:r>
              <a:rPr lang="ja-JP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もしくは３０ｋｍ以上の移動距離</a:t>
            </a:r>
            <a:r>
              <a:rPr lang="ja-JP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要する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方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altLang="ja-JP" sz="105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１</a:t>
            </a:r>
            <a:r>
              <a:rPr lang="ja-JP" altLang="en-US" sz="105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）母体の救命救急への対応、ハイリスク妊婦に対する医療・高度な新生児医療等に対応する施設</a:t>
            </a:r>
            <a:endParaRPr lang="en-US" altLang="ja-JP" sz="105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（大津赤十字病院、滋賀医科</a:t>
            </a:r>
            <a:r>
              <a:rPr lang="ja-JP" altLang="en-US" sz="1050" kern="10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大学</a:t>
            </a:r>
            <a:r>
              <a:rPr lang="ja-JP" altLang="en-US" sz="1050" kern="10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医学部付属</a:t>
            </a:r>
            <a:r>
              <a:rPr lang="ja-JP" altLang="en-US" sz="105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病院、長浜赤十字病院等）</a:t>
            </a:r>
            <a:endParaRPr lang="en-US" altLang="ja-JP" sz="105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12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67920" y="2399316"/>
            <a:ext cx="1313230" cy="378171"/>
          </a:xfrm>
          <a:prstGeom prst="roundRect">
            <a:avLst/>
          </a:prstGeom>
          <a:solidFill>
            <a:srgbClr val="3366FF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対象者</a:t>
            </a:r>
            <a:endParaRPr kumimoji="1"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567920" y="4693087"/>
            <a:ext cx="1313230" cy="378171"/>
          </a:xfrm>
          <a:prstGeom prst="roundRect">
            <a:avLst/>
          </a:prstGeom>
          <a:solidFill>
            <a:srgbClr val="3366FF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補助</a:t>
            </a:r>
            <a:r>
              <a:rPr lang="ja-JP" altLang="en-US" dirty="0" smtClean="0"/>
              <a:t>内容</a:t>
            </a:r>
            <a:endParaRPr kumimoji="1" lang="ja-JP" altLang="en-US" dirty="0"/>
          </a:p>
        </p:txBody>
      </p:sp>
      <p:sp>
        <p:nvSpPr>
          <p:cNvPr id="23" name="TextBox 6"/>
          <p:cNvSpPr txBox="1"/>
          <p:nvPr/>
        </p:nvSpPr>
        <p:spPr>
          <a:xfrm>
            <a:off x="517924" y="5079066"/>
            <a:ext cx="67125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6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交通費</a:t>
            </a:r>
            <a:r>
              <a:rPr lang="en-US" altLang="ja-JP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分娩取扱施設又は周産期母子医療センターまでの移動に要した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　　　 費用（往復）分について、以下により算出した交通費を補助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（タクシーの場合）　　　　　　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実費額の８割</a:t>
            </a:r>
            <a:endParaRPr lang="en-US" altLang="ja-JP" sz="1400" u="sng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（自家用車の場合）　　　　  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距離数（</a:t>
            </a:r>
            <a:r>
              <a:rPr lang="en-US" altLang="ja-JP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km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）に１８円を乗じた額の８割</a:t>
            </a:r>
            <a:r>
              <a:rPr lang="ja-JP" altLang="en-US" sz="12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（有料道路通行料含む）</a:t>
            </a:r>
            <a:endParaRPr lang="en-US" altLang="ja-JP" sz="1200" u="sng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（公共交通機関の</a:t>
            </a:r>
            <a:r>
              <a:rPr lang="ja-JP" altLang="en-US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場合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　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実費額の８割</a:t>
            </a:r>
            <a:endParaRPr lang="en-US" altLang="ja-JP" sz="1400" u="sng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1400" kern="100" dirty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宿泊費</a:t>
            </a:r>
            <a:r>
              <a:rPr lang="en-US" altLang="ja-JP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出産までの間、待機のために分娩取扱施設の近隣の宿泊施設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　　　 </a:t>
            </a:r>
            <a:r>
              <a:rPr lang="ja-JP" altLang="en-US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で</a:t>
            </a: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宿泊した場合における宿泊費を助成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　　　　（出産時の入院までの宿泊分として、最大１４泊分）</a:t>
            </a:r>
            <a:endParaRPr lang="en-US" altLang="ja-JP" sz="1400" kern="100" dirty="0" smtClean="0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400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400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実費額から、１泊につき２</a:t>
            </a:r>
            <a:r>
              <a:rPr lang="en-US" altLang="ja-JP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,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０００円を</a:t>
            </a:r>
            <a:r>
              <a:rPr lang="ja-JP" altLang="en-US" sz="1400" u="sng" kern="100" dirty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差し引いた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額（</a:t>
            </a:r>
            <a:r>
              <a:rPr lang="ja-JP" altLang="en-US" sz="1400" u="sng" kern="100" dirty="0">
                <a:solidFill>
                  <a:prstClr val="black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400" u="sng" kern="100" dirty="0" smtClean="0">
                <a:solidFill>
                  <a:prstClr val="black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１泊７</a:t>
            </a:r>
            <a:r>
              <a:rPr lang="en-US" altLang="ja-JP" sz="1400" u="sng" kern="100" dirty="0" smtClean="0">
                <a:solidFill>
                  <a:prstClr val="black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,</a:t>
            </a:r>
            <a:r>
              <a:rPr lang="ja-JP" altLang="en-US" sz="1400" u="sng" kern="100" dirty="0" smtClean="0">
                <a:solidFill>
                  <a:prstClr val="black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８００円が上限</a:t>
            </a:r>
            <a:r>
              <a:rPr lang="ja-JP" altLang="en-US" sz="1400" u="sng" kern="100" dirty="0" smtClean="0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）</a:t>
            </a:r>
            <a:endParaRPr lang="ja-JP" altLang="ja-JP" sz="1100" u="sng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67920" y="7652143"/>
            <a:ext cx="1313230" cy="378171"/>
          </a:xfrm>
          <a:prstGeom prst="roundRect">
            <a:avLst/>
          </a:prstGeom>
          <a:solidFill>
            <a:srgbClr val="3366FF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申請方法</a:t>
            </a:r>
            <a:endParaRPr kumimoji="1" lang="ja-JP" altLang="en-US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1873952" y="2588401"/>
            <a:ext cx="529336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1873953" y="4824179"/>
            <a:ext cx="529336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1881150" y="7841228"/>
            <a:ext cx="529336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808" y="355247"/>
            <a:ext cx="1311591" cy="2166615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035" y="5033539"/>
            <a:ext cx="1261595" cy="961353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70" b="100000" l="3319" r="924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75" y="6838614"/>
            <a:ext cx="1425144" cy="104363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408302" y="355247"/>
            <a:ext cx="7022699" cy="10211154"/>
          </a:xfrm>
          <a:prstGeom prst="rect">
            <a:avLst/>
          </a:prstGeom>
          <a:noFill/>
          <a:ln w="571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39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178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ＭＳ 明朝</vt:lpstr>
      <vt:lpstr>宋体</vt:lpstr>
      <vt:lpstr>UD デジタル 教科書体 NK-R</vt:lpstr>
      <vt:lpstr>UD デジタル 教科書体 NP-B</vt:lpstr>
      <vt:lpstr>メイリオ</vt:lpstr>
      <vt:lpstr>Arial</vt:lpstr>
      <vt:lpstr>Calibri</vt:lpstr>
      <vt:lpstr>Calibri Light</vt:lpstr>
      <vt:lpstr>Century</vt:lpstr>
      <vt:lpstr>Times New Roman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2016-07-27T06:11:15Z</dcterms:created>
  <dcterms:modified xsi:type="dcterms:W3CDTF">2025-07-24T05:22:36Z</dcterms:modified>
</cp:coreProperties>
</file>