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C897"/>
    <a:srgbClr val="CCCCFF"/>
    <a:srgbClr val="99CCFF"/>
    <a:srgbClr val="99FFCC"/>
    <a:srgbClr val="63BFAA"/>
    <a:srgbClr val="FFCCCC"/>
    <a:srgbClr val="FF99FF"/>
    <a:srgbClr val="A4723A"/>
    <a:srgbClr val="EE8593"/>
    <a:srgbClr val="E94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2238" y="54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786" cy="498693"/>
          </a:xfrm>
          <a:prstGeom prst="rect">
            <a:avLst/>
          </a:prstGeom>
        </p:spPr>
        <p:txBody>
          <a:bodyPr vert="horz" lIns="91558" tIns="45780" rIns="91558" bIns="45780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1"/>
            <a:ext cx="2949786" cy="498693"/>
          </a:xfrm>
          <a:prstGeom prst="rect">
            <a:avLst/>
          </a:prstGeom>
        </p:spPr>
        <p:txBody>
          <a:bodyPr vert="horz" lIns="91558" tIns="45780" rIns="91558" bIns="45780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8" tIns="45780" rIns="91558" bIns="4578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8"/>
            <a:ext cx="5445760" cy="3913614"/>
          </a:xfrm>
          <a:prstGeom prst="rect">
            <a:avLst/>
          </a:prstGeom>
        </p:spPr>
        <p:txBody>
          <a:bodyPr vert="horz" lIns="91558" tIns="45780" rIns="91558" bIns="4578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786" cy="498692"/>
          </a:xfrm>
          <a:prstGeom prst="rect">
            <a:avLst/>
          </a:prstGeom>
        </p:spPr>
        <p:txBody>
          <a:bodyPr vert="horz" lIns="91558" tIns="45780" rIns="91558" bIns="45780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9"/>
            <a:ext cx="2949786" cy="498692"/>
          </a:xfrm>
          <a:prstGeom prst="rect">
            <a:avLst/>
          </a:prstGeom>
        </p:spPr>
        <p:txBody>
          <a:bodyPr vert="horz" lIns="91558" tIns="45780" rIns="91558" bIns="45780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293" y="-75947"/>
            <a:ext cx="8194415" cy="1162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円/楕円 16"/>
          <p:cNvSpPr/>
          <p:nvPr/>
        </p:nvSpPr>
        <p:spPr>
          <a:xfrm>
            <a:off x="-438561" y="-123329"/>
            <a:ext cx="2412051" cy="2408983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9" name="Picture 3" descr="Z:\47870-0707_JP160708\第五弾（48点）-0720(241-254)\248_837d_baby\837d_baby_O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138" y="3473313"/>
            <a:ext cx="4826437" cy="4943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Z:\47870-0707_JP160708\第五弾（48点）-0720(241-254)\247_836d_baby\未标题-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526" y="159431"/>
            <a:ext cx="5552588" cy="2215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Z:\47870-0707_JP160708\第五弾（48点）-0720(241-254)\247_836d_baby\4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5727" y="1149651"/>
            <a:ext cx="457673" cy="604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90405" y="705830"/>
            <a:ext cx="54587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0" dirty="0" smtClean="0">
                <a:solidFill>
                  <a:srgbClr val="EE8593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ちくた</a:t>
            </a:r>
            <a:r>
              <a:rPr lang="ja-JP" altLang="en-US" sz="8000" dirty="0">
                <a:solidFill>
                  <a:srgbClr val="EE8593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く</a:t>
            </a:r>
            <a:endParaRPr lang="zh-CN" altLang="en-US" sz="8000" dirty="0">
              <a:solidFill>
                <a:srgbClr val="EE8593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2288" y="2199491"/>
            <a:ext cx="5938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日頃の子育てで</a:t>
            </a:r>
            <a:r>
              <a:rPr lang="ja-JP" altLang="en-US" sz="160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</a:t>
            </a:r>
            <a:r>
              <a:rPr lang="ja-JP" altLang="en-US" sz="160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みんな、こん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なときどうしているの？」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「こんなこと聞いてみたいな」と思うことはないですか？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そんな気軽におしゃべりできる場所を下記の日程で開催します。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是非お越しください。</a:t>
            </a:r>
            <a:endParaRPr lang="zh-CN" altLang="en-US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9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443" y="2516632"/>
            <a:ext cx="1106628" cy="1186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正方形/長方形 67"/>
          <p:cNvSpPr/>
          <p:nvPr/>
        </p:nvSpPr>
        <p:spPr>
          <a:xfrm>
            <a:off x="2572505" y="9655637"/>
            <a:ext cx="4771393" cy="795560"/>
          </a:xfrm>
          <a:prstGeom prst="roundRect">
            <a:avLst/>
          </a:prstGeom>
          <a:solidFill>
            <a:srgbClr val="88C8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問い合わせ先</a:t>
            </a:r>
            <a:endParaRPr kumimoji="1" lang="en-US" altLang="ja-JP" sz="1600" b="1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高島</a:t>
            </a:r>
            <a:r>
              <a:rPr lang="ja-JP" altLang="en-US" sz="1600" b="1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市</a:t>
            </a: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役所　健康推進課　電話：</a:t>
            </a:r>
            <a:r>
              <a:rPr lang="en-US" altLang="ja-JP" sz="1600" b="1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25-8110</a:t>
            </a:r>
          </a:p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共催：今津図書館、子育て支援センター</a:t>
            </a:r>
            <a:endParaRPr kumimoji="1" lang="ja-JP" altLang="en-US" sz="1600" b="1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117523" y="7532257"/>
            <a:ext cx="1093038" cy="296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zh-CN" altLang="en-US" sz="1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524418" y="8713780"/>
            <a:ext cx="76211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・発熱や症状のある方は参加をお控えください。</a:t>
            </a:r>
            <a:endParaRPr lang="en-US" altLang="ja-JP" sz="16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16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・感染症の流行状況や悪天候によって中止となる</a:t>
            </a:r>
            <a:endParaRPr lang="en-US" altLang="ja-JP" sz="16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1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ja-JP" altLang="en-US" sz="16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場合があります。</a:t>
            </a:r>
            <a:endParaRPr lang="zh-CN" altLang="en-US" sz="1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73490" y="437773"/>
            <a:ext cx="4220802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A4723A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今ずっと親子すくすくルーム</a:t>
            </a:r>
            <a:endParaRPr kumimoji="1" lang="en-US" altLang="ja-JP" dirty="0" smtClean="0">
              <a:solidFill>
                <a:srgbClr val="A4723A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805976"/>
              </p:ext>
            </p:extLst>
          </p:nvPr>
        </p:nvGraphicFramePr>
        <p:xfrm>
          <a:off x="371404" y="3889899"/>
          <a:ext cx="2966263" cy="42981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66263"/>
              </a:tblGrid>
              <a:tr h="713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４月１６日（水）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13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６月１８日（水）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330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８月２０日（水）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13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u="none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１０月１５日（水）</a:t>
                      </a:r>
                      <a:endParaRPr kumimoji="1" lang="ja-JP" altLang="en-US" sz="2000" u="none" dirty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13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u="none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１２月１７日（水）</a:t>
                      </a:r>
                      <a:endParaRPr kumimoji="1" lang="ja-JP" altLang="en-US" sz="2000" u="none" dirty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13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２月１８日（水）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1" name="TextBox 43"/>
          <p:cNvSpPr txBox="1"/>
          <p:nvPr/>
        </p:nvSpPr>
        <p:spPr>
          <a:xfrm>
            <a:off x="4314991" y="6614379"/>
            <a:ext cx="3705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zh-CN" altLang="en-US" sz="18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3337667" y="4167860"/>
            <a:ext cx="4445735" cy="1345982"/>
            <a:chOff x="4053327" y="4913001"/>
            <a:chExt cx="4258521" cy="1345982"/>
          </a:xfrm>
        </p:grpSpPr>
        <p:sp>
          <p:nvSpPr>
            <p:cNvPr id="15" name="TextBox 14"/>
            <p:cNvSpPr txBox="1"/>
            <p:nvPr/>
          </p:nvSpPr>
          <p:spPr>
            <a:xfrm>
              <a:off x="4298804" y="4913001"/>
              <a:ext cx="35037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　場所</a:t>
              </a:r>
              <a:r>
                <a:rPr lang="ja-JP" altLang="en-US" sz="2000" dirty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　</a:t>
              </a:r>
              <a:r>
                <a:rPr lang="ja-JP" altLang="en-US" sz="2000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今津</a:t>
              </a:r>
              <a:r>
                <a:rPr lang="ja-JP" altLang="en-US" sz="2000" dirty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保健センター</a:t>
              </a:r>
              <a:endParaRPr lang="zh-CN" altLang="en-US" sz="20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grpSp>
          <p:nvGrpSpPr>
            <p:cNvPr id="13" name="グループ化 12"/>
            <p:cNvGrpSpPr/>
            <p:nvPr/>
          </p:nvGrpSpPr>
          <p:grpSpPr>
            <a:xfrm>
              <a:off x="4053327" y="5359385"/>
              <a:ext cx="4258521" cy="899598"/>
              <a:chOff x="3554713" y="3833918"/>
              <a:chExt cx="4258521" cy="899598"/>
            </a:xfrm>
          </p:grpSpPr>
          <p:sp>
            <p:nvSpPr>
              <p:cNvPr id="67" name="TextBox 14"/>
              <p:cNvSpPr txBox="1"/>
              <p:nvPr/>
            </p:nvSpPr>
            <p:spPr>
              <a:xfrm>
                <a:off x="3554713" y="3833918"/>
                <a:ext cx="159888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000" dirty="0" smtClean="0">
                    <a:solidFill>
                      <a:schemeClr val="bg1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時間</a:t>
                </a:r>
                <a:endParaRPr lang="zh-CN" altLang="en-US" sz="2000" dirty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endParaRPr>
              </a:p>
            </p:txBody>
          </p:sp>
          <p:grpSp>
            <p:nvGrpSpPr>
              <p:cNvPr id="12" name="グループ化 11"/>
              <p:cNvGrpSpPr/>
              <p:nvPr/>
            </p:nvGrpSpPr>
            <p:grpSpPr>
              <a:xfrm>
                <a:off x="3691438" y="3837822"/>
                <a:ext cx="4121796" cy="895694"/>
                <a:chOff x="3402449" y="3453872"/>
                <a:chExt cx="4121796" cy="895694"/>
              </a:xfrm>
            </p:grpSpPr>
            <p:sp>
              <p:nvSpPr>
                <p:cNvPr id="68" name="TextBox 43"/>
                <p:cNvSpPr txBox="1"/>
                <p:nvPr/>
              </p:nvSpPr>
              <p:spPr>
                <a:xfrm>
                  <a:off x="3637491" y="3453872"/>
                  <a:ext cx="3705583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2000" dirty="0" smtClean="0">
                      <a:solidFill>
                        <a:schemeClr val="bg1"/>
                      </a:solidFill>
                      <a:latin typeface="UD デジタル 教科書体 NP-B" panose="02020700000000000000" pitchFamily="18" charset="-128"/>
                      <a:ea typeface="UD デジタル 教科書体 NP-B" panose="02020700000000000000" pitchFamily="18" charset="-128"/>
                    </a:rPr>
                    <a:t>10</a:t>
                  </a:r>
                  <a:r>
                    <a:rPr lang="ja-JP" altLang="en-US" sz="2000" dirty="0" smtClean="0">
                      <a:solidFill>
                        <a:schemeClr val="bg1"/>
                      </a:solidFill>
                      <a:latin typeface="UD デジタル 教科書体 NP-B" panose="02020700000000000000" pitchFamily="18" charset="-128"/>
                      <a:ea typeface="UD デジタル 教科書体 NP-B" panose="02020700000000000000" pitchFamily="18" charset="-128"/>
                    </a:rPr>
                    <a:t>時～</a:t>
                  </a:r>
                  <a:r>
                    <a:rPr lang="en-US" altLang="ja-JP" sz="2000" dirty="0" smtClean="0">
                      <a:solidFill>
                        <a:schemeClr val="bg1"/>
                      </a:solidFill>
                      <a:latin typeface="UD デジタル 教科書体 NP-B" panose="02020700000000000000" pitchFamily="18" charset="-128"/>
                      <a:ea typeface="UD デジタル 教科書体 NP-B" panose="02020700000000000000" pitchFamily="18" charset="-128"/>
                    </a:rPr>
                    <a:t>11</a:t>
                  </a:r>
                  <a:r>
                    <a:rPr lang="ja-JP" altLang="en-US" sz="2000" dirty="0" smtClean="0">
                      <a:solidFill>
                        <a:schemeClr val="bg1"/>
                      </a:solidFill>
                      <a:latin typeface="UD デジタル 教科書体 NP-B" panose="02020700000000000000" pitchFamily="18" charset="-128"/>
                      <a:ea typeface="UD デジタル 教科書体 NP-B" panose="02020700000000000000" pitchFamily="18" charset="-128"/>
                    </a:rPr>
                    <a:t>時</a:t>
                  </a:r>
                  <a:r>
                    <a:rPr lang="en-US" altLang="ja-JP" sz="2000" dirty="0" smtClean="0">
                      <a:solidFill>
                        <a:schemeClr val="bg1"/>
                      </a:solidFill>
                      <a:latin typeface="UD デジタル 教科書体 NP-B" panose="02020700000000000000" pitchFamily="18" charset="-128"/>
                      <a:ea typeface="UD デジタル 教科書体 NP-B" panose="02020700000000000000" pitchFamily="18" charset="-128"/>
                    </a:rPr>
                    <a:t>30</a:t>
                  </a:r>
                  <a:r>
                    <a:rPr lang="ja-JP" altLang="en-US" sz="2000" dirty="0" smtClean="0">
                      <a:solidFill>
                        <a:schemeClr val="bg1"/>
                      </a:solidFill>
                      <a:latin typeface="UD デジタル 教科書体 NP-B" panose="02020700000000000000" pitchFamily="18" charset="-128"/>
                      <a:ea typeface="UD デジタル 教科書体 NP-B" panose="02020700000000000000" pitchFamily="18" charset="-128"/>
                    </a:rPr>
                    <a:t>分</a:t>
                  </a:r>
                  <a:endParaRPr lang="zh-CN" altLang="en-US" sz="1400" dirty="0">
                    <a:solidFill>
                      <a:schemeClr val="bg1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endParaRPr>
                </a:p>
              </p:txBody>
            </p:sp>
            <p:sp>
              <p:nvSpPr>
                <p:cNvPr id="69" name="TextBox 14"/>
                <p:cNvSpPr txBox="1"/>
                <p:nvPr/>
              </p:nvSpPr>
              <p:spPr>
                <a:xfrm>
                  <a:off x="3402449" y="3935648"/>
                  <a:ext cx="1598885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sz="2000" dirty="0" smtClean="0">
                      <a:solidFill>
                        <a:schemeClr val="bg1"/>
                      </a:solidFill>
                      <a:latin typeface="UD デジタル 教科書体 NP-B" panose="02020700000000000000" pitchFamily="18" charset="-128"/>
                      <a:ea typeface="UD デジタル 教科書体 NP-B" panose="02020700000000000000" pitchFamily="18" charset="-128"/>
                    </a:rPr>
                    <a:t>対象者</a:t>
                  </a:r>
                  <a:endParaRPr lang="zh-CN" altLang="en-US" sz="2000" dirty="0">
                    <a:solidFill>
                      <a:schemeClr val="bg1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endParaRPr>
                </a:p>
              </p:txBody>
            </p:sp>
            <p:sp>
              <p:nvSpPr>
                <p:cNvPr id="39" name="TextBox 43"/>
                <p:cNvSpPr txBox="1"/>
                <p:nvPr/>
              </p:nvSpPr>
              <p:spPr>
                <a:xfrm>
                  <a:off x="3818662" y="3949456"/>
                  <a:ext cx="3705583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2000" dirty="0" smtClean="0">
                      <a:solidFill>
                        <a:schemeClr val="bg1"/>
                      </a:solidFill>
                      <a:latin typeface="UD デジタル 教科書体 NP-B" panose="02020700000000000000" pitchFamily="18" charset="-128"/>
                      <a:ea typeface="UD デジタル 教科書体 NP-B" panose="02020700000000000000" pitchFamily="18" charset="-128"/>
                    </a:rPr>
                    <a:t>1</a:t>
                  </a:r>
                  <a:r>
                    <a:rPr lang="ja-JP" altLang="en-US" sz="2000" dirty="0" smtClean="0">
                      <a:solidFill>
                        <a:schemeClr val="bg1"/>
                      </a:solidFill>
                      <a:latin typeface="UD デジタル 教科書体 NP-B" panose="02020700000000000000" pitchFamily="18" charset="-128"/>
                      <a:ea typeface="UD デジタル 教科書体 NP-B" panose="02020700000000000000" pitchFamily="18" charset="-128"/>
                    </a:rPr>
                    <a:t>歳までの親子</a:t>
                  </a:r>
                  <a:endParaRPr lang="zh-CN" altLang="en-US" sz="1400" dirty="0">
                    <a:solidFill>
                      <a:schemeClr val="bg1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endParaRPr>
                </a:p>
              </p:txBody>
            </p:sp>
          </p:grpSp>
        </p:grpSp>
      </p:grpSp>
      <p:sp>
        <p:nvSpPr>
          <p:cNvPr id="41" name="TextBox 14"/>
          <p:cNvSpPr txBox="1"/>
          <p:nvPr/>
        </p:nvSpPr>
        <p:spPr>
          <a:xfrm>
            <a:off x="2286644" y="8298872"/>
            <a:ext cx="1847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おねがい</a:t>
            </a:r>
            <a:endParaRPr lang="zh-CN" altLang="en-US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-22335" y="8571707"/>
            <a:ext cx="2546753" cy="2437089"/>
            <a:chOff x="-165233" y="8907812"/>
            <a:chExt cx="2546753" cy="2437089"/>
          </a:xfrm>
        </p:grpSpPr>
        <p:pic>
          <p:nvPicPr>
            <p:cNvPr id="2" name="Picture 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65233" y="8907812"/>
              <a:ext cx="2546753" cy="24370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2" name="TextBox 14"/>
            <p:cNvSpPr txBox="1"/>
            <p:nvPr/>
          </p:nvSpPr>
          <p:spPr>
            <a:xfrm>
              <a:off x="31524" y="9323910"/>
              <a:ext cx="218535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800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絵本の貸し出しや読み聞かせも</a:t>
              </a:r>
              <a:endParaRPr lang="en-US" altLang="ja-JP" sz="18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/>
              <a:r>
                <a:rPr lang="ja-JP" altLang="en-US" sz="1800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ありますよ！</a:t>
              </a:r>
              <a:endParaRPr lang="en-US" altLang="ja-JP" sz="18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/>
              <a:r>
                <a:rPr lang="ja-JP" altLang="en-US" sz="1800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（貸し出しは</a:t>
              </a:r>
              <a:r>
                <a:rPr lang="en-US" altLang="ja-JP" sz="1800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11</a:t>
              </a:r>
              <a:r>
                <a:rPr lang="ja-JP" altLang="en-US" sz="1800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時からになります）</a:t>
              </a:r>
              <a:endParaRPr lang="zh-CN" altLang="en-US" sz="18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3483359" y="5869288"/>
            <a:ext cx="4033693" cy="1635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★今年度より、子育て支援センターとの合同開催になりました。</a:t>
            </a:r>
            <a:endParaRPr kumimoji="1" lang="en-US" altLang="ja-JP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親子</a:t>
            </a:r>
            <a:r>
              <a:rPr lang="ja-JP" altLang="en-US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の遊びを教えてもらえる機会になりますので、ぜひご参加ください。</a:t>
            </a:r>
            <a:endParaRPr kumimoji="1" lang="en-US" altLang="ja-JP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ja-JP" altLang="en-US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1404" y="3506204"/>
            <a:ext cx="1042188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日時</a:t>
            </a:r>
            <a:endParaRPr kumimoji="1" lang="ja-JP" altLang="en-US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160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HGS創英角ｺﾞｼｯｸUB</vt:lpstr>
      <vt:lpstr>ＭＳ Ｐゴシック</vt:lpstr>
      <vt:lpstr>宋体</vt:lpstr>
      <vt:lpstr>UD デジタル 教科書体 N-B</vt:lpstr>
      <vt:lpstr>UD デジタル 教科書体 NK-B</vt:lpstr>
      <vt:lpstr>UD デジタル 教科書体 NP-B</vt:lpstr>
      <vt:lpstr>UD デジタル 教科書体 N-R</vt:lpstr>
      <vt:lpstr>メイリオ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2016-07-27T06:11:15Z</dcterms:created>
  <dcterms:modified xsi:type="dcterms:W3CDTF">2025-04-08T05:15:45Z</dcterms:modified>
</cp:coreProperties>
</file>