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7" r:id="rId5"/>
    <p:sldId id="260" r:id="rId6"/>
  </p:sldIdLst>
  <p:sldSz cx="7556500" cy="106934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5"/>
    <p:restoredTop sz="94681"/>
  </p:normalViewPr>
  <p:slideViewPr>
    <p:cSldViewPr snapToGrid="0">
      <p:cViewPr varScale="1">
        <p:scale>
          <a:sx n="45" d="100"/>
          <a:sy n="45" d="100"/>
        </p:scale>
        <p:origin x="24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484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507" y="0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/>
          <a:lstStyle>
            <a:lvl1pPr algn="r">
              <a:defRPr sz="1100"/>
            </a:lvl1pPr>
          </a:lstStyle>
          <a:p>
            <a:fld id="{3AB97C02-944D-E243-8B62-51B0DF40C494}" type="datetimeFigureOut">
              <a:t>2025/3/21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685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05" tIns="41953" rIns="83905" bIns="4195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749"/>
            <a:ext cx="5445760" cy="3913172"/>
          </a:xfrm>
          <a:prstGeom prst="rect">
            <a:avLst/>
          </a:prstGeom>
        </p:spPr>
        <p:txBody>
          <a:bodyPr vert="horz" lIns="83905" tIns="41953" rIns="83905" bIns="4195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01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507" y="9440601"/>
            <a:ext cx="2950264" cy="498738"/>
          </a:xfrm>
          <a:prstGeom prst="rect">
            <a:avLst/>
          </a:prstGeom>
        </p:spPr>
        <p:txBody>
          <a:bodyPr vert="horz" lIns="83905" tIns="41953" rIns="83905" bIns="41953" rtlCol="0" anchor="b"/>
          <a:lstStyle>
            <a:lvl1pPr algn="r">
              <a:defRPr sz="1100"/>
            </a:lvl1pPr>
          </a:lstStyle>
          <a:p>
            <a:fld id="{199E776A-CCCA-8B43-981D-0DB56DC9B411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6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E776A-CCCA-8B43-981D-0DB56DC9B411}" type="slidenum"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988" y="809044"/>
            <a:ext cx="4832350" cy="190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0065B2"/>
                </a:solidFill>
                <a:latin typeface="Yu Gothic Pr6N"/>
                <a:cs typeface="Yu Gothic Pr6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781" y="3025518"/>
            <a:ext cx="6575287" cy="279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26"/>
            <a:ext cx="7560309" cy="7835900"/>
            <a:chOff x="0" y="7226"/>
            <a:chExt cx="7560309" cy="7835900"/>
          </a:xfrm>
        </p:grpSpPr>
        <p:sp>
          <p:nvSpPr>
            <p:cNvPr id="3" name="object 3"/>
            <p:cNvSpPr/>
            <p:nvPr/>
          </p:nvSpPr>
          <p:spPr>
            <a:xfrm>
              <a:off x="0" y="7226"/>
              <a:ext cx="7559992" cy="7835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8091" y="2194222"/>
              <a:ext cx="3381900" cy="955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8389543"/>
            <a:ext cx="7559992" cy="230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15151" y="550025"/>
            <a:ext cx="2558415" cy="462915"/>
            <a:chOff x="5015151" y="550025"/>
            <a:chExt cx="2558415" cy="462915"/>
          </a:xfrm>
        </p:grpSpPr>
        <p:sp>
          <p:nvSpPr>
            <p:cNvPr id="7" name="object 7"/>
            <p:cNvSpPr/>
            <p:nvPr/>
          </p:nvSpPr>
          <p:spPr>
            <a:xfrm>
              <a:off x="5015151" y="572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68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2870" y="563461"/>
              <a:ext cx="2487295" cy="436245"/>
            </a:xfrm>
            <a:custGeom>
              <a:avLst/>
              <a:gdLst/>
              <a:ahLst/>
              <a:cxnLst/>
              <a:rect l="l" t="t" r="r" b="b"/>
              <a:pathLst>
                <a:path w="2487295" h="436244">
                  <a:moveTo>
                    <a:pt x="0" y="4533"/>
                  </a:moveTo>
                  <a:lnTo>
                    <a:pt x="60750" y="1239"/>
                  </a:lnTo>
                  <a:lnTo>
                    <a:pt x="119187" y="0"/>
                  </a:lnTo>
                  <a:lnTo>
                    <a:pt x="175463" y="696"/>
                  </a:lnTo>
                  <a:lnTo>
                    <a:pt x="229729" y="3210"/>
                  </a:lnTo>
                  <a:lnTo>
                    <a:pt x="282138" y="7421"/>
                  </a:lnTo>
                  <a:lnTo>
                    <a:pt x="332842" y="13210"/>
                  </a:lnTo>
                  <a:lnTo>
                    <a:pt x="381992" y="20458"/>
                  </a:lnTo>
                  <a:lnTo>
                    <a:pt x="429741" y="29046"/>
                  </a:lnTo>
                  <a:lnTo>
                    <a:pt x="476240" y="38854"/>
                  </a:lnTo>
                  <a:lnTo>
                    <a:pt x="521642" y="49764"/>
                  </a:lnTo>
                  <a:lnTo>
                    <a:pt x="566098" y="61656"/>
                  </a:lnTo>
                  <a:lnTo>
                    <a:pt x="609761" y="74411"/>
                  </a:lnTo>
                  <a:lnTo>
                    <a:pt x="652782" y="87909"/>
                  </a:lnTo>
                  <a:lnTo>
                    <a:pt x="695314" y="102031"/>
                  </a:lnTo>
                  <a:lnTo>
                    <a:pt x="737508" y="116659"/>
                  </a:lnTo>
                  <a:lnTo>
                    <a:pt x="779517" y="131672"/>
                  </a:lnTo>
                  <a:lnTo>
                    <a:pt x="821493" y="146953"/>
                  </a:lnTo>
                  <a:lnTo>
                    <a:pt x="863586" y="162380"/>
                  </a:lnTo>
                  <a:lnTo>
                    <a:pt x="905950" y="177836"/>
                  </a:lnTo>
                  <a:lnTo>
                    <a:pt x="948737" y="193201"/>
                  </a:lnTo>
                  <a:lnTo>
                    <a:pt x="992098" y="208355"/>
                  </a:lnTo>
                  <a:lnTo>
                    <a:pt x="1033178" y="222452"/>
                  </a:lnTo>
                  <a:lnTo>
                    <a:pt x="1075235" y="236811"/>
                  </a:lnTo>
                  <a:lnTo>
                    <a:pt x="1118203" y="251340"/>
                  </a:lnTo>
                  <a:lnTo>
                    <a:pt x="1162019" y="265945"/>
                  </a:lnTo>
                  <a:lnTo>
                    <a:pt x="1206619" y="280533"/>
                  </a:lnTo>
                  <a:lnTo>
                    <a:pt x="1251938" y="295012"/>
                  </a:lnTo>
                  <a:lnTo>
                    <a:pt x="1297913" y="309289"/>
                  </a:lnTo>
                  <a:lnTo>
                    <a:pt x="1344481" y="323269"/>
                  </a:lnTo>
                  <a:lnTo>
                    <a:pt x="1391575" y="336861"/>
                  </a:lnTo>
                  <a:lnTo>
                    <a:pt x="1439134" y="349972"/>
                  </a:lnTo>
                  <a:lnTo>
                    <a:pt x="1487092" y="362508"/>
                  </a:lnTo>
                  <a:lnTo>
                    <a:pt x="1535386" y="374377"/>
                  </a:lnTo>
                  <a:lnTo>
                    <a:pt x="1583951" y="385485"/>
                  </a:lnTo>
                  <a:lnTo>
                    <a:pt x="1632724" y="395740"/>
                  </a:lnTo>
                  <a:lnTo>
                    <a:pt x="1681640" y="405049"/>
                  </a:lnTo>
                  <a:lnTo>
                    <a:pt x="1730636" y="413318"/>
                  </a:lnTo>
                  <a:lnTo>
                    <a:pt x="1779648" y="420455"/>
                  </a:lnTo>
                  <a:lnTo>
                    <a:pt x="1828611" y="426366"/>
                  </a:lnTo>
                  <a:lnTo>
                    <a:pt x="1877461" y="430959"/>
                  </a:lnTo>
                  <a:lnTo>
                    <a:pt x="1926135" y="434141"/>
                  </a:lnTo>
                  <a:lnTo>
                    <a:pt x="1974568" y="435819"/>
                  </a:lnTo>
                  <a:lnTo>
                    <a:pt x="2022696" y="435899"/>
                  </a:lnTo>
                  <a:lnTo>
                    <a:pt x="2070456" y="434289"/>
                  </a:lnTo>
                  <a:lnTo>
                    <a:pt x="2117783" y="430896"/>
                  </a:lnTo>
                  <a:lnTo>
                    <a:pt x="2164614" y="425626"/>
                  </a:lnTo>
                  <a:lnTo>
                    <a:pt x="2210883" y="418388"/>
                  </a:lnTo>
                  <a:lnTo>
                    <a:pt x="2256528" y="409087"/>
                  </a:lnTo>
                  <a:lnTo>
                    <a:pt x="2301484" y="397631"/>
                  </a:lnTo>
                  <a:lnTo>
                    <a:pt x="2345687" y="383928"/>
                  </a:lnTo>
                  <a:lnTo>
                    <a:pt x="2389073" y="367883"/>
                  </a:lnTo>
                  <a:lnTo>
                    <a:pt x="2431579" y="349404"/>
                  </a:lnTo>
                  <a:lnTo>
                    <a:pt x="2473139" y="328397"/>
                  </a:lnTo>
                  <a:lnTo>
                    <a:pt x="2487134" y="320244"/>
                  </a:lnTo>
                </a:path>
              </a:pathLst>
            </a:custGeom>
            <a:ln w="2687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738640" y="337693"/>
            <a:ext cx="718311" cy="460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2088" y="655764"/>
            <a:ext cx="484428" cy="306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1194" y="499037"/>
            <a:ext cx="266065" cy="304800"/>
          </a:xfrm>
          <a:custGeom>
            <a:avLst/>
            <a:gdLst/>
            <a:ahLst/>
            <a:cxnLst/>
            <a:rect l="l" t="t" r="r" b="b"/>
            <a:pathLst>
              <a:path w="266064" h="304800">
                <a:moveTo>
                  <a:pt x="105613" y="0"/>
                </a:moveTo>
                <a:lnTo>
                  <a:pt x="115951" y="111201"/>
                </a:lnTo>
                <a:lnTo>
                  <a:pt x="101923" y="100334"/>
                </a:lnTo>
                <a:lnTo>
                  <a:pt x="85350" y="95142"/>
                </a:lnTo>
                <a:lnTo>
                  <a:pt x="41168" y="112130"/>
                </a:lnTo>
                <a:lnTo>
                  <a:pt x="29400" y="148412"/>
                </a:lnTo>
                <a:lnTo>
                  <a:pt x="0" y="169087"/>
                </a:lnTo>
                <a:lnTo>
                  <a:pt x="38912" y="173913"/>
                </a:lnTo>
                <a:lnTo>
                  <a:pt x="50152" y="184989"/>
                </a:lnTo>
                <a:lnTo>
                  <a:pt x="63839" y="191819"/>
                </a:lnTo>
                <a:lnTo>
                  <a:pt x="78846" y="194178"/>
                </a:lnTo>
                <a:lnTo>
                  <a:pt x="94043" y="191846"/>
                </a:lnTo>
                <a:lnTo>
                  <a:pt x="93472" y="193433"/>
                </a:lnTo>
                <a:lnTo>
                  <a:pt x="30772" y="304444"/>
                </a:lnTo>
                <a:lnTo>
                  <a:pt x="125531" y="293653"/>
                </a:lnTo>
                <a:lnTo>
                  <a:pt x="179987" y="252206"/>
                </a:lnTo>
                <a:lnTo>
                  <a:pt x="204825" y="207353"/>
                </a:lnTo>
                <a:lnTo>
                  <a:pt x="210731" y="186347"/>
                </a:lnTo>
                <a:lnTo>
                  <a:pt x="265950" y="210400"/>
                </a:lnTo>
                <a:lnTo>
                  <a:pt x="264502" y="134251"/>
                </a:lnTo>
                <a:lnTo>
                  <a:pt x="214845" y="142621"/>
                </a:lnTo>
                <a:lnTo>
                  <a:pt x="211419" y="65129"/>
                </a:lnTo>
                <a:lnTo>
                  <a:pt x="172354" y="22237"/>
                </a:lnTo>
                <a:lnTo>
                  <a:pt x="127227" y="3882"/>
                </a:lnTo>
                <a:lnTo>
                  <a:pt x="105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5332" y="373777"/>
            <a:ext cx="269875" cy="325755"/>
          </a:xfrm>
          <a:custGeom>
            <a:avLst/>
            <a:gdLst/>
            <a:ahLst/>
            <a:cxnLst/>
            <a:rect l="l" t="t" r="r" b="b"/>
            <a:pathLst>
              <a:path w="269875" h="325755">
                <a:moveTo>
                  <a:pt x="66332" y="0"/>
                </a:moveTo>
                <a:lnTo>
                  <a:pt x="97155" y="117563"/>
                </a:lnTo>
                <a:lnTo>
                  <a:pt x="83457" y="113314"/>
                </a:lnTo>
                <a:lnTo>
                  <a:pt x="69191" y="113122"/>
                </a:lnTo>
                <a:lnTo>
                  <a:pt x="35572" y="133010"/>
                </a:lnTo>
                <a:lnTo>
                  <a:pt x="25958" y="161569"/>
                </a:lnTo>
                <a:lnTo>
                  <a:pt x="0" y="179603"/>
                </a:lnTo>
                <a:lnTo>
                  <a:pt x="32829" y="187667"/>
                </a:lnTo>
                <a:lnTo>
                  <a:pt x="34404" y="190347"/>
                </a:lnTo>
                <a:lnTo>
                  <a:pt x="36258" y="192925"/>
                </a:lnTo>
                <a:lnTo>
                  <a:pt x="38404" y="195351"/>
                </a:lnTo>
                <a:lnTo>
                  <a:pt x="52026" y="206196"/>
                </a:lnTo>
                <a:lnTo>
                  <a:pt x="67946" y="211562"/>
                </a:lnTo>
                <a:lnTo>
                  <a:pt x="84640" y="211356"/>
                </a:lnTo>
                <a:lnTo>
                  <a:pt x="100584" y="205486"/>
                </a:lnTo>
                <a:lnTo>
                  <a:pt x="61112" y="313474"/>
                </a:lnTo>
                <a:lnTo>
                  <a:pt x="142019" y="325655"/>
                </a:lnTo>
                <a:lnTo>
                  <a:pt x="183776" y="318250"/>
                </a:lnTo>
                <a:lnTo>
                  <a:pt x="199695" y="280939"/>
                </a:lnTo>
                <a:lnTo>
                  <a:pt x="203085" y="203403"/>
                </a:lnTo>
                <a:lnTo>
                  <a:pt x="266115" y="224091"/>
                </a:lnTo>
                <a:lnTo>
                  <a:pt x="269786" y="150888"/>
                </a:lnTo>
                <a:lnTo>
                  <a:pt x="210248" y="160070"/>
                </a:lnTo>
                <a:lnTo>
                  <a:pt x="215572" y="80302"/>
                </a:lnTo>
                <a:lnTo>
                  <a:pt x="202355" y="37039"/>
                </a:lnTo>
                <a:lnTo>
                  <a:pt x="157106" y="15274"/>
                </a:lnTo>
                <a:lnTo>
                  <a:pt x="66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41993" y="3140086"/>
            <a:ext cx="6876415" cy="2879090"/>
            <a:chOff x="341993" y="3140086"/>
            <a:chExt cx="6876415" cy="2879090"/>
          </a:xfrm>
        </p:grpSpPr>
        <p:sp>
          <p:nvSpPr>
            <p:cNvPr id="14" name="object 14"/>
            <p:cNvSpPr/>
            <p:nvPr/>
          </p:nvSpPr>
          <p:spPr>
            <a:xfrm>
              <a:off x="359995" y="3158088"/>
              <a:ext cx="6840220" cy="2842895"/>
            </a:xfrm>
            <a:custGeom>
              <a:avLst/>
              <a:gdLst/>
              <a:ahLst/>
              <a:cxnLst/>
              <a:rect l="l" t="t" r="r" b="b"/>
              <a:pathLst>
                <a:path w="6840220" h="2842895">
                  <a:moveTo>
                    <a:pt x="673200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2734614"/>
                  </a:lnTo>
                  <a:lnTo>
                    <a:pt x="8522" y="2776548"/>
                  </a:lnTo>
                  <a:lnTo>
                    <a:pt x="31726" y="2810889"/>
                  </a:lnTo>
                  <a:lnTo>
                    <a:pt x="66067" y="2834093"/>
                  </a:lnTo>
                  <a:lnTo>
                    <a:pt x="108000" y="2842615"/>
                  </a:lnTo>
                  <a:lnTo>
                    <a:pt x="6732003" y="2842615"/>
                  </a:lnTo>
                  <a:lnTo>
                    <a:pt x="6773936" y="2834093"/>
                  </a:lnTo>
                  <a:lnTo>
                    <a:pt x="6808277" y="2810889"/>
                  </a:lnTo>
                  <a:lnTo>
                    <a:pt x="6831481" y="2776548"/>
                  </a:lnTo>
                  <a:lnTo>
                    <a:pt x="6840004" y="2734614"/>
                  </a:lnTo>
                  <a:lnTo>
                    <a:pt x="6840004" y="108000"/>
                  </a:lnTo>
                  <a:lnTo>
                    <a:pt x="6831481" y="66067"/>
                  </a:lnTo>
                  <a:lnTo>
                    <a:pt x="6808277" y="31726"/>
                  </a:lnTo>
                  <a:lnTo>
                    <a:pt x="6773936" y="8522"/>
                  </a:lnTo>
                  <a:lnTo>
                    <a:pt x="673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995" y="3158088"/>
              <a:ext cx="6840220" cy="2842895"/>
            </a:xfrm>
            <a:custGeom>
              <a:avLst/>
              <a:gdLst/>
              <a:ahLst/>
              <a:cxnLst/>
              <a:rect l="l" t="t" r="r" b="b"/>
              <a:pathLst>
                <a:path w="6840220" h="2842895">
                  <a:moveTo>
                    <a:pt x="6840004" y="2734614"/>
                  </a:moveTo>
                  <a:lnTo>
                    <a:pt x="6831481" y="2776548"/>
                  </a:lnTo>
                  <a:lnTo>
                    <a:pt x="6808277" y="2810889"/>
                  </a:lnTo>
                  <a:lnTo>
                    <a:pt x="6773936" y="2834093"/>
                  </a:lnTo>
                  <a:lnTo>
                    <a:pt x="6732003" y="2842615"/>
                  </a:lnTo>
                  <a:lnTo>
                    <a:pt x="108000" y="2842615"/>
                  </a:lnTo>
                  <a:lnTo>
                    <a:pt x="66067" y="2834093"/>
                  </a:lnTo>
                  <a:lnTo>
                    <a:pt x="31726" y="2810889"/>
                  </a:lnTo>
                  <a:lnTo>
                    <a:pt x="8522" y="2776548"/>
                  </a:lnTo>
                  <a:lnTo>
                    <a:pt x="0" y="2734614"/>
                  </a:lnTo>
                  <a:lnTo>
                    <a:pt x="0" y="108000"/>
                  </a:lnTo>
                  <a:lnTo>
                    <a:pt x="8522" y="66067"/>
                  </a:lnTo>
                  <a:lnTo>
                    <a:pt x="31726" y="31726"/>
                  </a:lnTo>
                  <a:lnTo>
                    <a:pt x="66067" y="8522"/>
                  </a:lnTo>
                  <a:lnTo>
                    <a:pt x="108000" y="0"/>
                  </a:lnTo>
                  <a:lnTo>
                    <a:pt x="6732003" y="0"/>
                  </a:lnTo>
                  <a:lnTo>
                    <a:pt x="6773936" y="8522"/>
                  </a:lnTo>
                  <a:lnTo>
                    <a:pt x="6808277" y="31726"/>
                  </a:lnTo>
                  <a:lnTo>
                    <a:pt x="6831481" y="66067"/>
                  </a:lnTo>
                  <a:lnTo>
                    <a:pt x="6840004" y="108000"/>
                  </a:lnTo>
                  <a:lnTo>
                    <a:pt x="6840004" y="2734614"/>
                  </a:lnTo>
                  <a:close/>
                </a:path>
              </a:pathLst>
            </a:custGeom>
            <a:ln w="36004">
              <a:solidFill>
                <a:srgbClr val="0065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000" y="3158090"/>
              <a:ext cx="6840220" cy="248920"/>
            </a:xfrm>
            <a:custGeom>
              <a:avLst/>
              <a:gdLst/>
              <a:ahLst/>
              <a:cxnLst/>
              <a:rect l="l" t="t" r="r" b="b"/>
              <a:pathLst>
                <a:path w="6840220" h="248920">
                  <a:moveTo>
                    <a:pt x="673200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248564"/>
                  </a:lnTo>
                  <a:lnTo>
                    <a:pt x="6840004" y="248564"/>
                  </a:lnTo>
                  <a:lnTo>
                    <a:pt x="6840004" y="108000"/>
                  </a:lnTo>
                  <a:lnTo>
                    <a:pt x="6831481" y="66067"/>
                  </a:lnTo>
                  <a:lnTo>
                    <a:pt x="6808277" y="31726"/>
                  </a:lnTo>
                  <a:lnTo>
                    <a:pt x="6773936" y="8522"/>
                  </a:lnTo>
                  <a:lnTo>
                    <a:pt x="6732003" y="0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8997" y="8858116"/>
          <a:ext cx="6623684" cy="1079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3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5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358312" y="6242057"/>
            <a:ext cx="6840220" cy="324485"/>
          </a:xfrm>
          <a:custGeom>
            <a:avLst/>
            <a:gdLst/>
            <a:ahLst/>
            <a:cxnLst/>
            <a:rect l="l" t="t" r="r" b="b"/>
            <a:pathLst>
              <a:path w="6840220" h="324484">
                <a:moveTo>
                  <a:pt x="6678002" y="0"/>
                </a:moveTo>
                <a:lnTo>
                  <a:pt x="161988" y="0"/>
                </a:lnTo>
                <a:lnTo>
                  <a:pt x="119055" y="5811"/>
                </a:lnTo>
                <a:lnTo>
                  <a:pt x="80395" y="22196"/>
                </a:lnTo>
                <a:lnTo>
                  <a:pt x="47585" y="47580"/>
                </a:lnTo>
                <a:lnTo>
                  <a:pt x="22199" y="80390"/>
                </a:lnTo>
                <a:lnTo>
                  <a:pt x="5812" y="119050"/>
                </a:lnTo>
                <a:lnTo>
                  <a:pt x="0" y="161988"/>
                </a:lnTo>
                <a:lnTo>
                  <a:pt x="5812" y="204926"/>
                </a:lnTo>
                <a:lnTo>
                  <a:pt x="22199" y="243586"/>
                </a:lnTo>
                <a:lnTo>
                  <a:pt x="47585" y="276396"/>
                </a:lnTo>
                <a:lnTo>
                  <a:pt x="80395" y="301780"/>
                </a:lnTo>
                <a:lnTo>
                  <a:pt x="119055" y="318165"/>
                </a:lnTo>
                <a:lnTo>
                  <a:pt x="161988" y="323977"/>
                </a:lnTo>
                <a:lnTo>
                  <a:pt x="6678002" y="323977"/>
                </a:lnTo>
                <a:lnTo>
                  <a:pt x="6720941" y="318165"/>
                </a:lnTo>
                <a:lnTo>
                  <a:pt x="6759604" y="301780"/>
                </a:lnTo>
                <a:lnTo>
                  <a:pt x="6792417" y="276396"/>
                </a:lnTo>
                <a:lnTo>
                  <a:pt x="6817804" y="243586"/>
                </a:lnTo>
                <a:lnTo>
                  <a:pt x="6834191" y="204926"/>
                </a:lnTo>
                <a:lnTo>
                  <a:pt x="6840004" y="161988"/>
                </a:lnTo>
                <a:lnTo>
                  <a:pt x="6834191" y="119050"/>
                </a:lnTo>
                <a:lnTo>
                  <a:pt x="6817804" y="80390"/>
                </a:lnTo>
                <a:lnTo>
                  <a:pt x="6792417" y="47580"/>
                </a:lnTo>
                <a:lnTo>
                  <a:pt x="6759604" y="22196"/>
                </a:lnTo>
                <a:lnTo>
                  <a:pt x="6720941" y="5811"/>
                </a:lnTo>
                <a:lnTo>
                  <a:pt x="6678002" y="0"/>
                </a:lnTo>
                <a:close/>
              </a:path>
            </a:pathLst>
          </a:custGeom>
          <a:solidFill>
            <a:srgbClr val="00A7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41998" y="2944711"/>
            <a:ext cx="4410075" cy="411480"/>
            <a:chOff x="341998" y="2944711"/>
            <a:chExt cx="4410075" cy="411480"/>
          </a:xfrm>
        </p:grpSpPr>
        <p:sp>
          <p:nvSpPr>
            <p:cNvPr id="20" name="object 20"/>
            <p:cNvSpPr/>
            <p:nvPr/>
          </p:nvSpPr>
          <p:spPr>
            <a:xfrm>
              <a:off x="360000" y="2962713"/>
              <a:ext cx="4373880" cy="375285"/>
            </a:xfrm>
            <a:custGeom>
              <a:avLst/>
              <a:gdLst/>
              <a:ahLst/>
              <a:cxnLst/>
              <a:rect l="l" t="t" r="r" b="b"/>
              <a:pathLst>
                <a:path w="4373880" h="375285">
                  <a:moveTo>
                    <a:pt x="4193590" y="0"/>
                  </a:moveTo>
                  <a:lnTo>
                    <a:pt x="179997" y="0"/>
                  </a:lnTo>
                  <a:lnTo>
                    <a:pt x="132290" y="6458"/>
                  </a:lnTo>
                  <a:lnTo>
                    <a:pt x="89332" y="24666"/>
                  </a:lnTo>
                  <a:lnTo>
                    <a:pt x="52874" y="52874"/>
                  </a:lnTo>
                  <a:lnTo>
                    <a:pt x="24666" y="89332"/>
                  </a:lnTo>
                  <a:lnTo>
                    <a:pt x="6458" y="132290"/>
                  </a:lnTo>
                  <a:lnTo>
                    <a:pt x="0" y="179997"/>
                  </a:lnTo>
                  <a:lnTo>
                    <a:pt x="0" y="375069"/>
                  </a:lnTo>
                  <a:lnTo>
                    <a:pt x="4373587" y="375069"/>
                  </a:lnTo>
                  <a:lnTo>
                    <a:pt x="4373587" y="179997"/>
                  </a:lnTo>
                  <a:lnTo>
                    <a:pt x="4367129" y="132290"/>
                  </a:lnTo>
                  <a:lnTo>
                    <a:pt x="4348921" y="89332"/>
                  </a:lnTo>
                  <a:lnTo>
                    <a:pt x="4320713" y="52874"/>
                  </a:lnTo>
                  <a:lnTo>
                    <a:pt x="4284255" y="24666"/>
                  </a:lnTo>
                  <a:lnTo>
                    <a:pt x="4241297" y="6458"/>
                  </a:lnTo>
                  <a:lnTo>
                    <a:pt x="4193590" y="0"/>
                  </a:lnTo>
                  <a:close/>
                </a:path>
              </a:pathLst>
            </a:custGeom>
            <a:solidFill>
              <a:srgbClr val="00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000" y="2962713"/>
              <a:ext cx="4373880" cy="375285"/>
            </a:xfrm>
            <a:custGeom>
              <a:avLst/>
              <a:gdLst/>
              <a:ahLst/>
              <a:cxnLst/>
              <a:rect l="l" t="t" r="r" b="b"/>
              <a:pathLst>
                <a:path w="4373880" h="375285">
                  <a:moveTo>
                    <a:pt x="0" y="375069"/>
                  </a:moveTo>
                  <a:lnTo>
                    <a:pt x="0" y="179997"/>
                  </a:lnTo>
                  <a:lnTo>
                    <a:pt x="6458" y="132290"/>
                  </a:lnTo>
                  <a:lnTo>
                    <a:pt x="24666" y="89332"/>
                  </a:lnTo>
                  <a:lnTo>
                    <a:pt x="52874" y="52874"/>
                  </a:lnTo>
                  <a:lnTo>
                    <a:pt x="89332" y="24666"/>
                  </a:lnTo>
                  <a:lnTo>
                    <a:pt x="132290" y="6458"/>
                  </a:lnTo>
                  <a:lnTo>
                    <a:pt x="179997" y="0"/>
                  </a:lnTo>
                  <a:lnTo>
                    <a:pt x="4193590" y="0"/>
                  </a:lnTo>
                  <a:lnTo>
                    <a:pt x="4241297" y="6458"/>
                  </a:lnTo>
                  <a:lnTo>
                    <a:pt x="4284255" y="24666"/>
                  </a:lnTo>
                  <a:lnTo>
                    <a:pt x="4320713" y="52874"/>
                  </a:lnTo>
                  <a:lnTo>
                    <a:pt x="4348921" y="89332"/>
                  </a:lnTo>
                  <a:lnTo>
                    <a:pt x="4367129" y="132290"/>
                  </a:lnTo>
                  <a:lnTo>
                    <a:pt x="4373587" y="179997"/>
                  </a:lnTo>
                  <a:lnTo>
                    <a:pt x="4373587" y="375069"/>
                  </a:lnTo>
                </a:path>
              </a:pathLst>
            </a:custGeom>
            <a:ln w="36004">
              <a:solidFill>
                <a:srgbClr val="0065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58312" y="7528642"/>
            <a:ext cx="6840220" cy="324485"/>
          </a:xfrm>
          <a:custGeom>
            <a:avLst/>
            <a:gdLst/>
            <a:ahLst/>
            <a:cxnLst/>
            <a:rect l="l" t="t" r="r" b="b"/>
            <a:pathLst>
              <a:path w="6840220" h="324484">
                <a:moveTo>
                  <a:pt x="6678002" y="0"/>
                </a:moveTo>
                <a:lnTo>
                  <a:pt x="161988" y="0"/>
                </a:lnTo>
                <a:lnTo>
                  <a:pt x="119055" y="5812"/>
                </a:lnTo>
                <a:lnTo>
                  <a:pt x="80395" y="22199"/>
                </a:lnTo>
                <a:lnTo>
                  <a:pt x="47585" y="47586"/>
                </a:lnTo>
                <a:lnTo>
                  <a:pt x="22199" y="80399"/>
                </a:lnTo>
                <a:lnTo>
                  <a:pt x="5812" y="119062"/>
                </a:lnTo>
                <a:lnTo>
                  <a:pt x="0" y="162001"/>
                </a:lnTo>
                <a:lnTo>
                  <a:pt x="5812" y="204938"/>
                </a:lnTo>
                <a:lnTo>
                  <a:pt x="22199" y="243599"/>
                </a:lnTo>
                <a:lnTo>
                  <a:pt x="47585" y="276409"/>
                </a:lnTo>
                <a:lnTo>
                  <a:pt x="80395" y="301793"/>
                </a:lnTo>
                <a:lnTo>
                  <a:pt x="119055" y="318178"/>
                </a:lnTo>
                <a:lnTo>
                  <a:pt x="161988" y="323989"/>
                </a:lnTo>
                <a:lnTo>
                  <a:pt x="6678002" y="323989"/>
                </a:lnTo>
                <a:lnTo>
                  <a:pt x="6720941" y="318178"/>
                </a:lnTo>
                <a:lnTo>
                  <a:pt x="6759604" y="301793"/>
                </a:lnTo>
                <a:lnTo>
                  <a:pt x="6792417" y="276409"/>
                </a:lnTo>
                <a:lnTo>
                  <a:pt x="6817804" y="243599"/>
                </a:lnTo>
                <a:lnTo>
                  <a:pt x="6834191" y="204938"/>
                </a:lnTo>
                <a:lnTo>
                  <a:pt x="6840004" y="162001"/>
                </a:lnTo>
                <a:lnTo>
                  <a:pt x="6834191" y="119062"/>
                </a:lnTo>
                <a:lnTo>
                  <a:pt x="6817804" y="80399"/>
                </a:lnTo>
                <a:lnTo>
                  <a:pt x="6792417" y="47586"/>
                </a:lnTo>
                <a:lnTo>
                  <a:pt x="6759604" y="22199"/>
                </a:lnTo>
                <a:lnTo>
                  <a:pt x="6720941" y="5812"/>
                </a:lnTo>
                <a:lnTo>
                  <a:pt x="6678002" y="0"/>
                </a:lnTo>
                <a:close/>
              </a:path>
            </a:pathLst>
          </a:custGeom>
          <a:solidFill>
            <a:srgbClr val="00A7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6643" y="1256055"/>
            <a:ext cx="4837430" cy="168275"/>
          </a:xfrm>
          <a:custGeom>
            <a:avLst/>
            <a:gdLst/>
            <a:ahLst/>
            <a:cxnLst/>
            <a:rect l="l" t="t" r="r" b="b"/>
            <a:pathLst>
              <a:path w="4837430" h="168275">
                <a:moveTo>
                  <a:pt x="4837366" y="0"/>
                </a:moveTo>
                <a:lnTo>
                  <a:pt x="0" y="0"/>
                </a:lnTo>
                <a:lnTo>
                  <a:pt x="0" y="167805"/>
                </a:lnTo>
                <a:lnTo>
                  <a:pt x="4837366" y="167805"/>
                </a:lnTo>
                <a:lnTo>
                  <a:pt x="4837366" y="0"/>
                </a:lnTo>
                <a:close/>
              </a:path>
            </a:pathLst>
          </a:custGeom>
          <a:solidFill>
            <a:srgbClr val="FFF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E85F83B7-7B4D-6CA1-9B66-78702143771F}"/>
              </a:ext>
            </a:extLst>
          </p:cNvPr>
          <p:cNvSpPr txBox="1">
            <a:spLocks/>
          </p:cNvSpPr>
          <p:nvPr/>
        </p:nvSpPr>
        <p:spPr>
          <a:xfrm>
            <a:off x="345988" y="850900"/>
            <a:ext cx="4832350" cy="19088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7940" marR="5080" indent="-15875">
              <a:lnSpc>
                <a:spcPct val="121800"/>
              </a:lnSpc>
              <a:spcBef>
                <a:spcPts val="150"/>
              </a:spcBef>
            </a:pPr>
            <a:r>
              <a:rPr kumimoji="0" lang="en-US" altLang="ja-JP" sz="4875" b="1" kern="0" spc="97" baseline="17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65</a:t>
            </a:r>
            <a:r>
              <a:rPr kumimoji="0" lang="ja-JP" altLang="en-US" sz="4875" b="1" kern="0" spc="-675" baseline="17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0" lang="ja-JP" altLang="en-US" sz="4875" b="1" kern="0" spc="225" baseline="17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歳</a:t>
            </a:r>
            <a:r>
              <a:rPr kumimoji="0" lang="ja-JP" altLang="en-US" sz="2850" b="1" kern="0" spc="16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以</a:t>
            </a:r>
            <a:r>
              <a:rPr kumimoji="0" lang="ja-JP" altLang="en-US" sz="2850" b="1" kern="0" spc="-5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上</a:t>
            </a:r>
            <a:r>
              <a:rPr kumimoji="0" lang="ja-JP" altLang="en-US" sz="2850" b="1" kern="0" spc="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0" lang="ja-JP" altLang="en-US" sz="2850" b="1" kern="0" spc="7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方</a:t>
            </a:r>
            <a:r>
              <a:rPr kumimoji="0" lang="ja-JP" altLang="en-US" sz="2850" b="1" kern="0" spc="-15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</a:t>
            </a:r>
            <a:r>
              <a:rPr kumimoji="0" lang="ja-JP" altLang="en-US" sz="2850" b="1" kern="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</a:t>
            </a:r>
            <a:r>
              <a:rPr kumimoji="0" lang="ja-JP" altLang="en-US" sz="2850" b="1" kern="0" spc="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0" lang="ja-JP" altLang="en-US" sz="2850" b="1" kern="0" spc="16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対</a:t>
            </a:r>
            <a:r>
              <a:rPr kumimoji="0" lang="ja-JP" altLang="en-US" sz="2850" b="1" kern="0" spc="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象</a:t>
            </a:r>
            <a:r>
              <a:rPr kumimoji="0" lang="ja-JP" altLang="en-US" sz="2850" b="1" kern="0" spc="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 </a:t>
            </a:r>
            <a:r>
              <a:rPr kumimoji="0" lang="ja-JP" altLang="en-US" sz="3450" b="1" u="sng" kern="0" spc="22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帯</a:t>
            </a:r>
            <a:r>
              <a:rPr kumimoji="0" lang="ja-JP" altLang="en-US" sz="3450" b="1" u="sng" kern="0" spc="254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状</a:t>
            </a:r>
            <a:r>
              <a:rPr kumimoji="0" lang="ja-JP" altLang="en-US" sz="3450" b="1" u="sng" kern="0" spc="2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疱</a:t>
            </a:r>
            <a:r>
              <a:rPr kumimoji="0" lang="ja-JP" altLang="en-US" sz="3450" b="1" u="sng" kern="0" spc="24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疹</a:t>
            </a:r>
            <a:r>
              <a:rPr kumimoji="0" lang="ja-JP" altLang="en-US" sz="3450" b="1" u="sng" kern="0" spc="-20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ワ</a:t>
            </a:r>
            <a:r>
              <a:rPr kumimoji="0" lang="ja-JP" altLang="en-US" sz="3450" b="1" u="sng" kern="0" spc="-3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</a:t>
            </a:r>
            <a:r>
              <a:rPr kumimoji="0" lang="ja-JP" altLang="en-US" sz="3450" b="1" u="sng" kern="0" spc="-17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チ</a:t>
            </a:r>
            <a:r>
              <a:rPr kumimoji="0" lang="ja-JP" altLang="en-US" sz="3450" b="1" u="sng" kern="0" spc="-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ン</a:t>
            </a:r>
            <a:r>
              <a:rPr kumimoji="0" lang="ja-JP" altLang="en-US" sz="4650" b="1" u="sng" kern="0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 </a:t>
            </a:r>
            <a:r>
              <a:rPr kumimoji="0" lang="en-US" altLang="ja-JP" sz="4650" b="1" u="sng" kern="0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/>
            </a:r>
            <a:br>
              <a:rPr kumimoji="0" lang="en-US" altLang="ja-JP" sz="4650" b="1" u="sng" kern="0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0" lang="ja-JP" altLang="en-US" sz="3450" b="1" u="sng" kern="0" spc="24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定</a:t>
            </a:r>
            <a:r>
              <a:rPr kumimoji="0" lang="ja-JP" altLang="en-US" sz="3450" b="1" u="sng" kern="0" spc="20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期</a:t>
            </a:r>
            <a:r>
              <a:rPr kumimoji="0" lang="ja-JP" altLang="en-US" sz="3450" b="1" u="sng" kern="0" spc="24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接</a:t>
            </a:r>
            <a:r>
              <a:rPr kumimoji="0" lang="ja-JP" altLang="en-US" sz="3450" b="1" u="sng" kern="0" spc="45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種</a:t>
            </a:r>
            <a:r>
              <a:rPr kumimoji="0" lang="ja-JP" altLang="en-US" sz="4650" b="1" kern="0" spc="142" baseline="-2688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kumimoji="0" lang="ja-JP" altLang="en-US" sz="3450" b="1" kern="0" spc="38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</a:t>
            </a:r>
            <a:r>
              <a:rPr kumimoji="0" lang="ja-JP" altLang="en-US" sz="3450" b="1" kern="0" spc="-30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施</a:t>
            </a:r>
            <a:r>
              <a:rPr kumimoji="0" lang="ja-JP" altLang="en-US" sz="3450" b="1" kern="0" spc="-5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</a:t>
            </a:r>
            <a:r>
              <a:rPr kumimoji="0" lang="ja-JP" altLang="en-US" sz="3450" b="1" kern="0" spc="-9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</a:t>
            </a:r>
            <a:r>
              <a:rPr kumimoji="0" lang="ja-JP" altLang="en-US" sz="3450" b="1" kern="0" spc="-68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</a:t>
            </a:r>
            <a:r>
              <a:rPr kumimoji="0" lang="ja-JP" altLang="en-US" sz="3450" b="1" kern="0" spc="1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0" lang="ja-JP" altLang="en-US" sz="3450" b="1" kern="0">
              <a:solidFill>
                <a:srgbClr val="0065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="" xmlns:a16="http://schemas.microsoft.com/office/drawing/2014/main" id="{B45F23C0-3414-5113-0493-68A236CFC3E2}"/>
              </a:ext>
            </a:extLst>
          </p:cNvPr>
          <p:cNvSpPr txBox="1"/>
          <p:nvPr/>
        </p:nvSpPr>
        <p:spPr>
          <a:xfrm>
            <a:off x="361652" y="406459"/>
            <a:ext cx="254444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b="1" spc="16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令</a:t>
            </a:r>
            <a:r>
              <a:rPr sz="2850" b="1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和</a:t>
            </a:r>
            <a:r>
              <a:rPr sz="2850" b="1" spc="-33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2850" b="1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7</a:t>
            </a:r>
            <a:r>
              <a:rPr sz="2850" b="1" spc="-409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2850" b="1" spc="6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2850" b="1" spc="3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2850" b="1" spc="-8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から</a:t>
            </a:r>
            <a:endParaRPr sz="285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56E3E041-2D18-B6FD-56A3-B2B03B75F1C5}"/>
              </a:ext>
            </a:extLst>
          </p:cNvPr>
          <p:cNvSpPr txBox="1"/>
          <p:nvPr/>
        </p:nvSpPr>
        <p:spPr>
          <a:xfrm>
            <a:off x="375247" y="3042452"/>
            <a:ext cx="456081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lang="ja-JP" altLang="en-US" sz="1700" b="1" spc="17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定期接種の対象・接種する方法・費用</a:t>
            </a:r>
            <a:endParaRPr sz="17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="" xmlns:a16="http://schemas.microsoft.com/office/drawing/2014/main" id="{BC15D743-47C3-C87C-EE94-D63DE58E7BF0}"/>
              </a:ext>
            </a:extLst>
          </p:cNvPr>
          <p:cNvSpPr txBox="1"/>
          <p:nvPr/>
        </p:nvSpPr>
        <p:spPr>
          <a:xfrm>
            <a:off x="431967" y="6283459"/>
            <a:ext cx="675068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0"/>
              </a:spcBef>
            </a:pPr>
            <a:r>
              <a:rPr sz="1700" b="1" spc="13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帯状疱</a:t>
            </a:r>
            <a:r>
              <a:rPr sz="1700" b="1" spc="9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疹</a:t>
            </a:r>
            <a:r>
              <a:rPr sz="1700" b="1" spc="11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700" b="1" spc="-71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700" b="1" spc="14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痛</a:t>
            </a:r>
            <a:r>
              <a:rPr sz="1700" b="1" spc="3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み</a:t>
            </a:r>
            <a:r>
              <a:rPr sz="1700" b="1" spc="7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を</a:t>
            </a:r>
            <a:r>
              <a:rPr sz="1700" b="1" spc="-7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伴</a:t>
            </a:r>
            <a:r>
              <a:rPr sz="1700" b="1" spc="-7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う</a:t>
            </a:r>
            <a:r>
              <a:rPr sz="1700" b="1" spc="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皮</a:t>
            </a:r>
            <a:r>
              <a:rPr sz="1700" b="1" spc="114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膚</a:t>
            </a:r>
            <a:r>
              <a:rPr sz="1700" b="1" spc="120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700" b="1" spc="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病</a:t>
            </a:r>
            <a:r>
              <a:rPr sz="1700" b="1" spc="7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気</a:t>
            </a:r>
            <a:r>
              <a:rPr sz="1700" b="1" spc="114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です</a:t>
            </a:r>
            <a:endParaRPr sz="17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="" xmlns:a16="http://schemas.microsoft.com/office/drawing/2014/main" id="{F8C223C2-220A-5F58-525B-B154B44A5DCB}"/>
              </a:ext>
            </a:extLst>
          </p:cNvPr>
          <p:cNvSpPr txBox="1"/>
          <p:nvPr/>
        </p:nvSpPr>
        <p:spPr>
          <a:xfrm>
            <a:off x="584795" y="9045324"/>
            <a:ext cx="1057738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090">
              <a:lnSpc>
                <a:spcPct val="127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接種方法 </a:t>
            </a:r>
            <a:r>
              <a:rPr lang="en-US"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/>
            </a:r>
            <a:br>
              <a:rPr lang="en-US"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</a:b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接種回</a:t>
            </a:r>
            <a:r>
              <a:rPr sz="11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数</a:t>
            </a:r>
            <a:r>
              <a:rPr sz="11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間隔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224790">
              <a:lnSpc>
                <a:spcPct val="100000"/>
              </a:lnSpc>
              <a:spcBef>
                <a:spcPts val="1120"/>
              </a:spcBef>
            </a:pP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接種条件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="" xmlns:a16="http://schemas.microsoft.com/office/drawing/2014/main" id="{B4CE6F52-5D5E-02B4-2EC6-C3E86CE1B855}"/>
              </a:ext>
            </a:extLst>
          </p:cNvPr>
          <p:cNvSpPr txBox="1"/>
          <p:nvPr/>
        </p:nvSpPr>
        <p:spPr>
          <a:xfrm>
            <a:off x="2002110" y="8799565"/>
            <a:ext cx="2258060" cy="11074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5570" algn="ctr">
              <a:lnSpc>
                <a:spcPct val="100000"/>
              </a:lnSpc>
              <a:spcBef>
                <a:spcPts val="680"/>
              </a:spcBef>
            </a:pPr>
            <a:r>
              <a:rPr sz="1100" b="1" spc="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生</a:t>
            </a:r>
            <a:r>
              <a:rPr sz="11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sz="1100" b="1" spc="-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sz="1100" b="1" spc="-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sz="1100" b="1" spc="-5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（阪大微研）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6350" algn="ctr">
              <a:lnSpc>
                <a:spcPct val="100000"/>
              </a:lnSpc>
              <a:spcBef>
                <a:spcPts val="530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皮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下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R="26034" algn="ctr">
              <a:lnSpc>
                <a:spcPct val="100000"/>
              </a:lnSpc>
              <a:spcBef>
                <a:spcPts val="465"/>
              </a:spcBef>
            </a:pPr>
            <a:r>
              <a:rPr sz="1000" b="1" spc="-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１回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59690" algn="ctr">
              <a:lnSpc>
                <a:spcPct val="100000"/>
              </a:lnSpc>
              <a:spcBef>
                <a:spcPts val="605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病</a:t>
            </a:r>
            <a:r>
              <a:rPr sz="10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気</a:t>
            </a:r>
            <a:r>
              <a:rPr sz="10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や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治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療</a:t>
            </a:r>
            <a:r>
              <a:rPr sz="10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-10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よ</a:t>
            </a:r>
            <a:r>
              <a:rPr sz="1000" b="1" spc="-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っ</a:t>
            </a:r>
            <a:r>
              <a:rPr sz="10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sz="10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</a:t>
            </a:r>
            <a:r>
              <a:rPr sz="1000" b="1" spc="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疫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低</a:t>
            </a:r>
            <a:r>
              <a:rPr sz="1000" b="1" spc="-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下</a:t>
            </a:r>
            <a:r>
              <a:rPr sz="1000" b="1" spc="-2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し</a:t>
            </a:r>
            <a:r>
              <a:rPr sz="1000" b="1" spc="-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sz="1000" b="1" spc="-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いる</a:t>
            </a:r>
            <a:r>
              <a:rPr sz="1000" b="1" spc="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000" b="1" spc="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</a:t>
            </a:r>
            <a:r>
              <a:rPr sz="1000" b="1" spc="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種</a:t>
            </a:r>
            <a:r>
              <a:rPr sz="10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</a:t>
            </a:r>
            <a:r>
              <a:rPr sz="1000" b="1" spc="-1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き</a:t>
            </a:r>
            <a:r>
              <a:rPr sz="1000" b="1" spc="-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ませ</a:t>
            </a:r>
            <a:r>
              <a:rPr sz="10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ん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="" xmlns:a16="http://schemas.microsoft.com/office/drawing/2014/main" id="{A12C0D89-8440-9EBF-7097-085AD977F2A3}"/>
              </a:ext>
            </a:extLst>
          </p:cNvPr>
          <p:cNvSpPr txBox="1"/>
          <p:nvPr/>
        </p:nvSpPr>
        <p:spPr>
          <a:xfrm>
            <a:off x="4708988" y="8799565"/>
            <a:ext cx="2107565" cy="10071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680"/>
              </a:spcBef>
            </a:pP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組</a:t>
            </a:r>
            <a:r>
              <a:rPr sz="11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換</a:t>
            </a:r>
            <a:r>
              <a:rPr sz="1100" b="1" spc="-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え</a:t>
            </a:r>
            <a:r>
              <a:rPr sz="11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sz="1100" b="1" spc="-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sz="1100" b="1" spc="-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sz="1100" b="1" spc="-5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sz="1100" b="1" spc="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（GSK</a:t>
            </a:r>
            <a:r>
              <a:rPr sz="11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社）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30480" algn="ctr">
              <a:lnSpc>
                <a:spcPct val="100000"/>
              </a:lnSpc>
              <a:spcBef>
                <a:spcPts val="530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筋肉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内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000" b="1" spc="-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２</a:t>
            </a:r>
            <a:r>
              <a:rPr sz="1000" b="1" spc="-4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回</a:t>
            </a:r>
            <a:r>
              <a:rPr sz="1000" b="1" spc="-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（</a:t>
            </a:r>
            <a:r>
              <a:rPr sz="1000" b="1" spc="-10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２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か</a:t>
            </a:r>
            <a:r>
              <a:rPr sz="1000" b="1" spc="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月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以</a:t>
            </a:r>
            <a:r>
              <a:rPr sz="1000" b="1" spc="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上の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間</a:t>
            </a:r>
            <a:r>
              <a:rPr sz="10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隔</a:t>
            </a:r>
            <a:r>
              <a:rPr sz="10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をあ</a:t>
            </a:r>
            <a:r>
              <a:rPr sz="1000" b="1" spc="-2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け</a:t>
            </a:r>
            <a:r>
              <a:rPr sz="1000" b="1" spc="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000" b="1" spc="-4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）</a:t>
            </a:r>
            <a:r>
              <a:rPr sz="10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※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30480" algn="ctr">
              <a:lnSpc>
                <a:spcPct val="100000"/>
              </a:lnSpc>
              <a:spcBef>
                <a:spcPts val="1230"/>
              </a:spcBef>
            </a:pP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</a:t>
            </a:r>
            <a:r>
              <a:rPr sz="1000" b="1" spc="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疫の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状</a:t>
            </a:r>
            <a:r>
              <a:rPr sz="1000" b="1" spc="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態</a:t>
            </a:r>
            <a:r>
              <a:rPr sz="1000" b="1" spc="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関</a:t>
            </a:r>
            <a:r>
              <a:rPr sz="10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わ</a:t>
            </a:r>
            <a:r>
              <a:rPr sz="10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ら</a:t>
            </a:r>
            <a:r>
              <a:rPr sz="10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ず</a:t>
            </a:r>
            <a:r>
              <a:rPr sz="10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接種可能</a:t>
            </a:r>
            <a:endParaRPr sz="10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="" xmlns:a16="http://schemas.microsoft.com/office/drawing/2014/main" id="{3783C3B5-4ADA-ADD1-6778-FD4B2C2BFF11}"/>
              </a:ext>
            </a:extLst>
          </p:cNvPr>
          <p:cNvSpPr txBox="1"/>
          <p:nvPr/>
        </p:nvSpPr>
        <p:spPr>
          <a:xfrm>
            <a:off x="359482" y="9998730"/>
            <a:ext cx="6880225" cy="3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309245">
              <a:lnSpc>
                <a:spcPct val="128200"/>
              </a:lnSpc>
              <a:spcBef>
                <a:spcPts val="100"/>
              </a:spcBef>
            </a:pP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（※）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病</a:t>
            </a:r>
            <a:r>
              <a:rPr sz="9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気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や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治</a:t>
            </a: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療</a:t>
            </a:r>
            <a:r>
              <a:rPr sz="9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900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よ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り、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免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疫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機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能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低</a:t>
            </a:r>
            <a:r>
              <a:rPr sz="9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下し</a:t>
            </a:r>
            <a:r>
              <a:rPr sz="9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たま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は</a:t>
            </a:r>
            <a:r>
              <a:rPr sz="900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低下</a:t>
            </a:r>
            <a:r>
              <a:rPr sz="9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9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可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能</a:t>
            </a:r>
            <a:r>
              <a:rPr sz="900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性</a:t>
            </a:r>
            <a:r>
              <a:rPr sz="900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あ</a:t>
            </a:r>
            <a:r>
              <a:rPr sz="9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方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等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は、</a:t>
            </a:r>
            <a:r>
              <a:rPr sz="900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医</a:t>
            </a:r>
            <a:r>
              <a:rPr sz="900" spc="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師</a:t>
            </a:r>
            <a:r>
              <a:rPr sz="900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早</a:t>
            </a:r>
            <a:r>
              <a:rPr sz="9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期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接</a:t>
            </a:r>
            <a:r>
              <a:rPr sz="900" spc="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種</a:t>
            </a:r>
            <a:r>
              <a:rPr sz="9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900" spc="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必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要</a:t>
            </a:r>
            <a:r>
              <a:rPr sz="9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900" spc="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判</a:t>
            </a:r>
            <a:r>
              <a:rPr sz="9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断</a:t>
            </a:r>
            <a:r>
              <a:rPr sz="900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し</a:t>
            </a:r>
            <a:r>
              <a:rPr sz="900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900" spc="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場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合、 </a:t>
            </a:r>
            <a:r>
              <a:rPr sz="9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接</a:t>
            </a:r>
            <a:r>
              <a:rPr sz="900" spc="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種間</a:t>
            </a:r>
            <a:r>
              <a:rPr sz="900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隔</a:t>
            </a:r>
            <a:r>
              <a:rPr sz="900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を</a:t>
            </a:r>
            <a:r>
              <a:rPr sz="9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１</a:t>
            </a:r>
            <a:r>
              <a:rPr sz="9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か</a:t>
            </a:r>
            <a:r>
              <a:rPr sz="900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月</a:t>
            </a:r>
            <a:r>
              <a:rPr sz="900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ま</a:t>
            </a:r>
            <a:r>
              <a:rPr sz="900" spc="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で短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縮</a:t>
            </a:r>
            <a:r>
              <a:rPr sz="900" spc="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で</a:t>
            </a:r>
            <a:r>
              <a:rPr sz="9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き</a:t>
            </a:r>
            <a:r>
              <a:rPr sz="900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ま</a:t>
            </a:r>
            <a:r>
              <a:rPr sz="9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。</a:t>
            </a:r>
            <a:endParaRPr sz="900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="" xmlns:a16="http://schemas.microsoft.com/office/drawing/2014/main" id="{E7601AB0-E735-C84F-E444-6FAE7714F9C6}"/>
              </a:ext>
            </a:extLst>
          </p:cNvPr>
          <p:cNvSpPr txBox="1"/>
          <p:nvPr/>
        </p:nvSpPr>
        <p:spPr>
          <a:xfrm>
            <a:off x="493781" y="5209918"/>
            <a:ext cx="6452870" cy="588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409"/>
              </a:spcBef>
            </a:pPr>
            <a:r>
              <a:rPr sz="1100" spc="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定期接</a:t>
            </a:r>
            <a:r>
              <a:rPr sz="1100" spc="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種は</a:t>
            </a:r>
            <a:r>
              <a:rPr sz="1100" spc="4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お</a:t>
            </a:r>
            <a:r>
              <a:rPr sz="1100" spc="-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住</a:t>
            </a:r>
            <a:r>
              <a:rPr sz="1100" spc="-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ま</a:t>
            </a:r>
            <a:r>
              <a:rPr sz="1100" spc="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い</a:t>
            </a:r>
            <a:r>
              <a:rPr sz="1100" spc="-509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の</a:t>
            </a:r>
            <a:r>
              <a:rPr sz="1100" spc="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（住民</a:t>
            </a:r>
            <a:r>
              <a:rPr sz="1100" spc="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票</a:t>
            </a:r>
            <a:r>
              <a:rPr sz="1100" spc="2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の</a:t>
            </a:r>
            <a:r>
              <a:rPr sz="1100" spc="-5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あ</a:t>
            </a:r>
            <a:r>
              <a:rPr sz="1100" spc="-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る</a:t>
            </a:r>
            <a:r>
              <a:rPr sz="1100" spc="-509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）</a:t>
            </a:r>
            <a:r>
              <a:rPr sz="1100" spc="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市町</a:t>
            </a:r>
            <a:r>
              <a:rPr sz="1100" spc="-509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村</a:t>
            </a:r>
            <a:r>
              <a:rPr sz="1100" spc="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（特別</a:t>
            </a:r>
            <a:r>
              <a:rPr sz="110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区</a:t>
            </a:r>
            <a:r>
              <a:rPr sz="1100" spc="-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を</a:t>
            </a:r>
            <a:r>
              <a:rPr sz="1100" spc="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含</a:t>
            </a:r>
            <a:r>
              <a:rPr sz="1100" spc="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む</a:t>
            </a:r>
            <a:r>
              <a:rPr sz="1100" spc="-54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）</a:t>
            </a:r>
            <a:r>
              <a:rPr sz="1100" spc="5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で</a:t>
            </a:r>
            <a:r>
              <a:rPr sz="1100" spc="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実</a:t>
            </a:r>
            <a:r>
              <a:rPr sz="1100" spc="-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施</a:t>
            </a:r>
            <a:r>
              <a:rPr sz="1100" spc="-8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さ</a:t>
            </a:r>
            <a:r>
              <a:rPr sz="1100" spc="-3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れ</a:t>
            </a:r>
            <a:r>
              <a:rPr sz="1100" spc="-5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ま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す</a:t>
            </a:r>
            <a:r>
              <a:rPr sz="110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。</a:t>
            </a:r>
            <a:endParaRPr sz="1100" dirty="0">
              <a:latin typeface="Yu Gothic Medium" panose="020B0400000000000000" pitchFamily="34" charset="-128"/>
              <a:ea typeface="Yu Gothic Medium" panose="020B0400000000000000" pitchFamily="34" charset="-128"/>
              <a:cs typeface="YuGoPr6N-Demi"/>
            </a:endParaRPr>
          </a:p>
          <a:p>
            <a:pPr marL="170180" marR="5080" indent="-6985">
              <a:lnSpc>
                <a:spcPct val="124400"/>
              </a:lnSpc>
            </a:pPr>
            <a:r>
              <a:rPr lang="ja-JP" altLang="en-US"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ワクチンを接種できる医療機関</a:t>
            </a:r>
            <a:r>
              <a:rPr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や費用、申し込み方法などについては、お住まいの市町村にお問い合わせください。</a:t>
            </a:r>
            <a:endParaRPr sz="1100" b="1" u="sng" dirty="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="" xmlns:a16="http://schemas.microsoft.com/office/drawing/2014/main" id="{F2D5F2AD-B9B6-34C6-10D7-E44959FC6028}"/>
              </a:ext>
            </a:extLst>
          </p:cNvPr>
          <p:cNvSpPr txBox="1"/>
          <p:nvPr/>
        </p:nvSpPr>
        <p:spPr>
          <a:xfrm>
            <a:off x="493781" y="3584318"/>
            <a:ext cx="645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2045"/>
              </a:spcBef>
            </a:pPr>
            <a:r>
              <a:rPr sz="1800" b="1" spc="142" baseline="2314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〈対象</a:t>
            </a:r>
            <a:r>
              <a:rPr sz="1800" b="1" spc="82" baseline="2314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〉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定期接</a:t>
            </a:r>
            <a:r>
              <a:rPr sz="11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種</a:t>
            </a:r>
            <a:r>
              <a:rPr sz="11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対</a:t>
            </a:r>
            <a:r>
              <a:rPr sz="1100" b="1" spc="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象</a:t>
            </a:r>
            <a:r>
              <a:rPr sz="1100" b="1" spc="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100" b="1" spc="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以</a:t>
            </a:r>
            <a:r>
              <a:rPr sz="11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下</a:t>
            </a:r>
            <a:r>
              <a:rPr sz="1100" b="1" spc="8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100" b="1" spc="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100" b="1" spc="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</a:t>
            </a:r>
            <a:r>
              <a:rPr sz="1100" b="1" spc="-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="" xmlns:a16="http://schemas.microsoft.com/office/drawing/2014/main" id="{FE498E41-F03C-B1F3-C376-1B2FAC55008C}"/>
              </a:ext>
            </a:extLst>
          </p:cNvPr>
          <p:cNvSpPr txBox="1"/>
          <p:nvPr/>
        </p:nvSpPr>
        <p:spPr>
          <a:xfrm>
            <a:off x="493781" y="3822700"/>
            <a:ext cx="64528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450"/>
              </a:spcBef>
            </a:pP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対象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者</a:t>
            </a:r>
            <a:r>
              <a:rPr sz="110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は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年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度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に</a:t>
            </a:r>
            <a:r>
              <a:rPr sz="1100" spc="-18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よ</a:t>
            </a:r>
            <a:r>
              <a:rPr sz="1100" spc="-1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っ</a:t>
            </a:r>
            <a:r>
              <a:rPr sz="1100" spc="-4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て</a:t>
            </a:r>
            <a:r>
              <a:rPr sz="1100" spc="-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異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な</a:t>
            </a:r>
            <a:r>
              <a:rPr sz="1100" spc="-6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る</a:t>
            </a:r>
            <a:r>
              <a:rPr sz="1100" spc="-1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た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め</a:t>
            </a:r>
            <a:r>
              <a:rPr sz="1100" spc="-53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、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接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種の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機</a:t>
            </a:r>
            <a:r>
              <a:rPr sz="1100" spc="-2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会</a:t>
            </a:r>
            <a:r>
              <a:rPr sz="1100" spc="-3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を</a:t>
            </a:r>
            <a:r>
              <a:rPr sz="1100" spc="-6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逃</a:t>
            </a:r>
            <a:r>
              <a:rPr sz="1100" spc="-13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さ</a:t>
            </a:r>
            <a:r>
              <a:rPr sz="1100" spc="-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な</a:t>
            </a:r>
            <a:r>
              <a:rPr sz="1100" spc="-5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い</a:t>
            </a:r>
            <a:r>
              <a:rPr sz="1100" spc="-19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よ</a:t>
            </a:r>
            <a:r>
              <a:rPr sz="1100" spc="-10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う</a:t>
            </a:r>
            <a:r>
              <a:rPr sz="1100" spc="-7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に</a:t>
            </a:r>
            <a:r>
              <a:rPr sz="1100" spc="5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ご</a:t>
            </a:r>
            <a:r>
              <a:rPr sz="1100" spc="2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注</a:t>
            </a:r>
            <a:r>
              <a:rPr sz="1100" spc="-9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意</a:t>
            </a:r>
            <a:r>
              <a:rPr sz="1100" spc="-16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く</a:t>
            </a:r>
            <a:r>
              <a:rPr sz="1100" spc="-5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だ</a:t>
            </a:r>
            <a:r>
              <a:rPr sz="1100" spc="-9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さ</a:t>
            </a:r>
            <a:r>
              <a:rPr sz="1100" spc="15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い</a:t>
            </a:r>
            <a:r>
              <a:rPr sz="1100" dirty="0">
                <a:solidFill>
                  <a:srgbClr val="41404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GoPr6N-Demi"/>
              </a:rPr>
              <a:t>。</a:t>
            </a:r>
            <a:endParaRPr sz="1100">
              <a:latin typeface="Yu Gothic Medium" panose="020B0400000000000000" pitchFamily="34" charset="-128"/>
              <a:ea typeface="Yu Gothic Medium" panose="020B0400000000000000" pitchFamily="34" charset="-128"/>
              <a:cs typeface="YuGoPr6N-Demi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="" xmlns:a16="http://schemas.microsoft.com/office/drawing/2014/main" id="{7A9C393D-A102-9324-4B83-58EB0B7E0C87}"/>
              </a:ext>
            </a:extLst>
          </p:cNvPr>
          <p:cNvSpPr txBox="1"/>
          <p:nvPr/>
        </p:nvSpPr>
        <p:spPr>
          <a:xfrm>
            <a:off x="493781" y="4051300"/>
            <a:ext cx="6452870" cy="408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505"/>
              </a:spcBef>
            </a:pPr>
            <a:r>
              <a:rPr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①</a:t>
            </a:r>
            <a:r>
              <a:rPr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年度</a:t>
            </a:r>
            <a:r>
              <a:rPr sz="1100" b="1" u="sng" spc="-2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内</a:t>
            </a:r>
            <a:r>
              <a:rPr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100" b="1" u="sng" spc="-9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65</a:t>
            </a:r>
            <a:r>
              <a:rPr sz="1100" b="1" u="sng" spc="-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100" b="1" u="sng" spc="-5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</a:t>
            </a:r>
            <a:r>
              <a:rPr sz="1100" b="1" u="sng" spc="-4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を</a:t>
            </a:r>
            <a:r>
              <a:rPr sz="1100" b="1" u="sng" spc="-5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迎</a:t>
            </a:r>
            <a:r>
              <a:rPr sz="1100" b="1" u="sng" spc="-15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え</a:t>
            </a:r>
            <a:r>
              <a:rPr sz="1100" b="1" u="sng" spc="-8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endParaRPr sz="1100" b="1" u="sng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  <a:p>
            <a:pPr marL="184785" marR="103505">
              <a:lnSpc>
                <a:spcPct val="126699"/>
              </a:lnSpc>
              <a:spcBef>
                <a:spcPts val="170"/>
              </a:spcBef>
            </a:pP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②60</a:t>
            </a:r>
            <a:r>
              <a:rPr sz="1100" b="1" spc="-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～</a:t>
            </a:r>
            <a:r>
              <a:rPr sz="1100" b="1" spc="-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64</a:t>
            </a:r>
            <a:r>
              <a:rPr sz="1100" b="1" spc="-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1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</a:t>
            </a:r>
            <a:r>
              <a:rPr sz="1100" b="1" spc="-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で</a:t>
            </a:r>
            <a:r>
              <a:rPr sz="1100" b="1" spc="-6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100" b="1" spc="-27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ヒ</a:t>
            </a:r>
            <a:r>
              <a:rPr sz="1100" b="1" spc="-1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ト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免疫不</a:t>
            </a:r>
            <a:r>
              <a:rPr sz="1100" b="1" spc="-6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全</a:t>
            </a:r>
            <a:r>
              <a:rPr sz="1100" b="1" spc="-1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ウ</a:t>
            </a:r>
            <a:r>
              <a:rPr sz="1100" b="1" spc="-1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イ</a:t>
            </a:r>
            <a:r>
              <a:rPr sz="1100" b="1" spc="-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ル</a:t>
            </a:r>
            <a:r>
              <a:rPr sz="1100" b="1" spc="-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ス</a:t>
            </a:r>
            <a:r>
              <a:rPr sz="1100" b="1" spc="-1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100" b="1" spc="-15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よ</a:t>
            </a:r>
            <a:r>
              <a:rPr sz="1100" b="1" spc="-8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免</a:t>
            </a:r>
            <a:r>
              <a:rPr sz="11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疫</a:t>
            </a:r>
            <a:r>
              <a:rPr sz="11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機</a:t>
            </a:r>
            <a:r>
              <a:rPr sz="11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能</a:t>
            </a:r>
            <a:r>
              <a:rPr sz="11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障</a:t>
            </a:r>
            <a:r>
              <a:rPr sz="11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害が</a:t>
            </a:r>
            <a:r>
              <a:rPr sz="1100" b="1" spc="-1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あ</a:t>
            </a:r>
            <a:r>
              <a:rPr sz="1100" b="1" spc="-1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100" b="1" spc="-57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100" b="1" spc="-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日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常生</a:t>
            </a:r>
            <a:r>
              <a:rPr sz="1100" b="1" spc="-1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活</a:t>
            </a:r>
            <a:r>
              <a:rPr sz="1100" b="1" spc="-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が</a:t>
            </a:r>
            <a:r>
              <a:rPr sz="1100" b="1" spc="-1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ほ</a:t>
            </a:r>
            <a:r>
              <a:rPr sz="1100" b="1" spc="-1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</a:t>
            </a:r>
            <a:r>
              <a:rPr sz="1100" b="1" spc="-10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ん</a:t>
            </a:r>
            <a:r>
              <a:rPr sz="1100" b="1" spc="-1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ど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不可</a:t>
            </a:r>
            <a:r>
              <a:rPr sz="1100" b="1" spc="-5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能</a:t>
            </a:r>
            <a:r>
              <a:rPr sz="1100" b="1" spc="-3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な</a:t>
            </a:r>
            <a:r>
              <a:rPr sz="11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="" xmlns:a16="http://schemas.microsoft.com/office/drawing/2014/main" id="{A4B1DAC3-587F-6891-86B4-5A140F77DD4F}"/>
              </a:ext>
            </a:extLst>
          </p:cNvPr>
          <p:cNvSpPr txBox="1"/>
          <p:nvPr/>
        </p:nvSpPr>
        <p:spPr>
          <a:xfrm>
            <a:off x="493780" y="4508500"/>
            <a:ext cx="66182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注</a:t>
            </a:r>
            <a:r>
              <a:rPr sz="10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</a:t>
            </a:r>
            <a:r>
              <a:rPr lang="ja-JP" altLang="en-US"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　）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令</a:t>
            </a:r>
            <a:r>
              <a:rPr sz="1000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和７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1000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か</a:t>
            </a:r>
            <a:r>
              <a:rPr sz="1000" spc="-2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ら</a:t>
            </a:r>
            <a:r>
              <a:rPr sz="1000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５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間の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経過措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置</a:t>
            </a:r>
            <a:r>
              <a:rPr sz="1000" spc="-2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</a:t>
            </a:r>
            <a:r>
              <a:rPr sz="1000" spc="-2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し</a:t>
            </a:r>
            <a:r>
              <a:rPr sz="1000" spc="-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sz="1000" spc="-5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spc="-7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そ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70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75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80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85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90</a:t>
            </a:r>
            <a:r>
              <a:rPr sz="1000" b="1" u="sng" spc="-5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95</a:t>
            </a:r>
            <a:r>
              <a:rPr sz="1000" b="1" u="sng" spc="-5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1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100</a:t>
            </a:r>
            <a:r>
              <a:rPr sz="1000" b="1" u="sng" spc="-8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b="1" u="sng" spc="-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</a:t>
            </a:r>
            <a:r>
              <a:rPr sz="1000" spc="-8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な</a:t>
            </a:r>
            <a:r>
              <a:rPr sz="1000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000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も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対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象</a:t>
            </a:r>
            <a:r>
              <a:rPr sz="1000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とな</a:t>
            </a:r>
            <a:r>
              <a:rPr sz="1000" spc="-1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0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sz="1000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r>
              <a:rPr lang="en-US"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/>
            </a:r>
            <a:br>
              <a:rPr lang="en-US"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</a:b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注</a:t>
            </a:r>
            <a:r>
              <a:rPr sz="1000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2</a:t>
            </a:r>
            <a:r>
              <a:rPr lang="ja-JP" altLang="en-US" sz="1000" spc="-2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　）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令</a:t>
            </a:r>
            <a:r>
              <a:rPr sz="1000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和７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年</a:t>
            </a:r>
            <a:r>
              <a:rPr sz="1000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度</a:t>
            </a:r>
            <a:r>
              <a:rPr sz="10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sz="1000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限</a:t>
            </a:r>
            <a:r>
              <a:rPr sz="1000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000" spc="-5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sz="1000" b="1" u="sng" spc="-1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100</a:t>
            </a:r>
            <a:r>
              <a:rPr sz="1000" b="1" u="sng" spc="-5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 </a:t>
            </a:r>
            <a:r>
              <a:rPr sz="1000" b="1" u="sng" spc="-2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歳以</a:t>
            </a:r>
            <a:r>
              <a:rPr sz="1000" b="1" u="sng" spc="-30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上の</a:t>
            </a:r>
            <a:r>
              <a:rPr sz="1000" b="1" u="sng" spc="-25" dirty="0">
                <a:solidFill>
                  <a:srgbClr val="0065B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方</a:t>
            </a:r>
            <a:r>
              <a:rPr sz="1000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sz="1000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全員対</a:t>
            </a:r>
            <a:r>
              <a:rPr sz="1000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象</a:t>
            </a:r>
            <a:r>
              <a:rPr sz="1000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とな</a:t>
            </a:r>
            <a:r>
              <a:rPr sz="1000" spc="-1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sz="1000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sz="1000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endParaRPr sz="1000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="" xmlns:a16="http://schemas.microsoft.com/office/drawing/2014/main" id="{07C91C03-7B5F-81B2-30BA-9918D6D15032}"/>
              </a:ext>
            </a:extLst>
          </p:cNvPr>
          <p:cNvSpPr txBox="1"/>
          <p:nvPr/>
        </p:nvSpPr>
        <p:spPr>
          <a:xfrm>
            <a:off x="493781" y="4965700"/>
            <a:ext cx="645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2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〈</a:t>
            </a:r>
            <a:r>
              <a:rPr lang="ja-JP" altLang="en-US" sz="1200" b="1" spc="-4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ワクチンを接種する方法と費用</a:t>
            </a:r>
            <a:r>
              <a:rPr sz="1200" b="1" spc="9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〉</a:t>
            </a:r>
            <a:endParaRPr sz="12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="" xmlns:a16="http://schemas.microsoft.com/office/drawing/2014/main" id="{4EF2CF1D-FCC5-5F6C-3BC5-8BC2000EA1C1}"/>
              </a:ext>
            </a:extLst>
          </p:cNvPr>
          <p:cNvSpPr txBox="1"/>
          <p:nvPr/>
        </p:nvSpPr>
        <p:spPr>
          <a:xfrm>
            <a:off x="431967" y="6672226"/>
            <a:ext cx="6750684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195"/>
              </a:spcBef>
              <a:buClr>
                <a:srgbClr val="00A7E1"/>
              </a:buClr>
              <a:buSzPct val="90909"/>
              <a:buChar char="■"/>
              <a:tabLst>
                <a:tab pos="155575" algn="l"/>
              </a:tabLst>
            </a:pP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帯状疱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疹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は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水痘帯状疱</a:t>
            </a:r>
            <a:r>
              <a:rPr sz="11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疹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ウ</a:t>
            </a:r>
            <a:r>
              <a:rPr sz="1100" b="1" spc="-1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イ</a:t>
            </a:r>
            <a:r>
              <a:rPr sz="1100" b="1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ルス</a:t>
            </a:r>
            <a:r>
              <a:rPr sz="1100" b="1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再活性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化</a:t>
            </a:r>
            <a:r>
              <a:rPr sz="1100" b="1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こ</a:t>
            </a:r>
            <a:r>
              <a:rPr sz="1100" b="1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よ</a:t>
            </a:r>
            <a:r>
              <a:rPr sz="1100" b="1" spc="-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り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神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経</a:t>
            </a:r>
            <a:r>
              <a:rPr sz="1100" b="1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10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沿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っ</a:t>
            </a:r>
            <a:r>
              <a:rPr sz="1100" b="1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て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痛</a:t>
            </a:r>
            <a:r>
              <a:rPr sz="1100" b="1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み</a:t>
            </a:r>
            <a:r>
              <a:rPr sz="1100" b="1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を</a:t>
            </a:r>
            <a:r>
              <a:rPr sz="1100" b="1" spc="-1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伴</a:t>
            </a:r>
            <a:r>
              <a:rPr sz="1100" b="1" spc="-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う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水疱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  <a:p>
            <a:pPr marL="86360">
              <a:lnSpc>
                <a:spcPct val="100000"/>
              </a:lnSpc>
              <a:spcBef>
                <a:spcPts val="380"/>
              </a:spcBef>
            </a:pP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（水</a:t>
            </a:r>
            <a:r>
              <a:rPr sz="1100" b="1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ぶ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く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れ</a:t>
            </a:r>
            <a:r>
              <a:rPr sz="1100" b="1" spc="-53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）</a:t>
            </a:r>
            <a:r>
              <a:rPr sz="1100" b="1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現</a:t>
            </a:r>
            <a:r>
              <a:rPr sz="1100" b="1" spc="-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れ</a:t>
            </a:r>
            <a:r>
              <a:rPr sz="1100" b="1" spc="-5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皮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膚の</a:t>
            </a:r>
            <a:r>
              <a:rPr sz="1100" b="1" spc="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病</a:t>
            </a:r>
            <a:r>
              <a:rPr sz="1100" b="1" spc="-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気</a:t>
            </a:r>
            <a:r>
              <a:rPr sz="1100" b="1" spc="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で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。</a:t>
            </a:r>
            <a:endParaRPr sz="1100" b="1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  <a:p>
            <a:pPr marL="153035" indent="-140335">
              <a:lnSpc>
                <a:spcPct val="100000"/>
              </a:lnSpc>
              <a:spcBef>
                <a:spcPts val="810"/>
              </a:spcBef>
              <a:buClr>
                <a:srgbClr val="00A7E1"/>
              </a:buClr>
              <a:buSzPct val="90909"/>
              <a:buChar char="■"/>
              <a:tabLst>
                <a:tab pos="153035" algn="l"/>
              </a:tabLst>
            </a:pP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合併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症</a:t>
            </a: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1100" b="1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一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つ</a:t>
            </a:r>
            <a:r>
              <a:rPr sz="1100" b="1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5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皮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膚</a:t>
            </a: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の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症</a:t>
            </a:r>
            <a:r>
              <a:rPr sz="1100" b="1" spc="-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状</a:t>
            </a:r>
            <a:r>
              <a:rPr sz="1100" b="1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-1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治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っ</a:t>
            </a:r>
            <a:r>
              <a:rPr sz="11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後</a:t>
            </a:r>
            <a:r>
              <a:rPr sz="1100" b="1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も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痛</a:t>
            </a:r>
            <a:r>
              <a:rPr sz="1100" b="1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み</a:t>
            </a:r>
            <a:r>
              <a:rPr sz="1100" b="1" spc="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-8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残</a:t>
            </a:r>
            <a:r>
              <a:rPr sz="1100" b="1" spc="-1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る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こ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1100" b="1" spc="1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が</a:t>
            </a:r>
            <a:r>
              <a:rPr sz="1100" b="1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あり</a:t>
            </a:r>
            <a:r>
              <a:rPr sz="1100" b="1" spc="-5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r>
              <a:rPr sz="1100" b="1" spc="-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日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常生</a:t>
            </a:r>
            <a:r>
              <a:rPr sz="1100" b="1" spc="-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活</a:t>
            </a:r>
            <a:r>
              <a:rPr sz="1100" b="1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に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支</a:t>
            </a:r>
            <a:r>
              <a:rPr sz="1100" b="1" spc="-4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障</a:t>
            </a:r>
            <a:r>
              <a:rPr sz="1100" b="1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を</a:t>
            </a:r>
            <a:r>
              <a:rPr sz="1100" b="1" spc="-12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き</a:t>
            </a:r>
            <a:r>
              <a:rPr sz="1100" b="1" spc="-3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た</a:t>
            </a:r>
            <a:r>
              <a:rPr sz="1100" b="1" spc="-1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spc="-16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こ</a:t>
            </a:r>
            <a:r>
              <a:rPr sz="1100" b="1" spc="-2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と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も</a:t>
            </a:r>
            <a:r>
              <a:rPr sz="1100" b="1" spc="-114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あ</a:t>
            </a:r>
            <a:r>
              <a:rPr sz="1100" b="1" spc="-19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り</a:t>
            </a:r>
            <a:r>
              <a:rPr sz="1100" b="1" spc="-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ま</a:t>
            </a:r>
            <a:r>
              <a:rPr sz="1100" b="1" spc="-1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す</a:t>
            </a:r>
            <a:r>
              <a:rPr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。</a:t>
            </a:r>
            <a:endParaRPr lang="ja-JP" altLang="en-US" sz="110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="" xmlns:a16="http://schemas.microsoft.com/office/drawing/2014/main" id="{4CFCBA70-86ED-2516-3D0B-E9419EE8117B}"/>
              </a:ext>
            </a:extLst>
          </p:cNvPr>
          <p:cNvSpPr txBox="1"/>
          <p:nvPr/>
        </p:nvSpPr>
        <p:spPr>
          <a:xfrm>
            <a:off x="431967" y="7978258"/>
            <a:ext cx="7018700" cy="402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1195"/>
              </a:spcBef>
              <a:buClr>
                <a:srgbClr val="00A7E1"/>
              </a:buClr>
              <a:buSzPct val="90909"/>
              <a:buChar char="■"/>
              <a:tabLst>
                <a:tab pos="155575" algn="l"/>
              </a:tabLst>
            </a:pPr>
            <a:r>
              <a:rPr lang="ja-JP" altLang="en-US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帯状疱疹ワクチンには２種類あり、接種方法や、効果とその持続期間、副反応などの特徴が異なっていますが</a:t>
            </a:r>
            <a:r>
              <a:rPr lang="ja-JP" altLang="en-US" sz="1100" b="1" spc="-2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GoPr6N-Demi"/>
              </a:rPr>
              <a:t>、</a:t>
            </a:r>
            <a:endParaRPr lang="ja-JP" altLang="en-US" sz="1100" b="1">
              <a:latin typeface="Yu Gothic" panose="020B0400000000000000" pitchFamily="34" charset="-128"/>
              <a:ea typeface="Yu Gothic" panose="020B0400000000000000" pitchFamily="34" charset="-128"/>
              <a:cs typeface="YuGoPr6N-Demi"/>
            </a:endParaRPr>
          </a:p>
          <a:p>
            <a:pPr marL="155575">
              <a:lnSpc>
                <a:spcPct val="100000"/>
              </a:lnSpc>
              <a:spcBef>
                <a:spcPts val="380"/>
              </a:spcBef>
            </a:pP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い</a:t>
            </a:r>
            <a:r>
              <a:rPr lang="ja-JP" altLang="en-US" sz="1100" b="1" u="sng" spc="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ず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れ</a:t>
            </a:r>
            <a:r>
              <a:rPr lang="ja-JP" altLang="en-US" sz="1100" b="1" u="sng" spc="-2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lang="ja-JP" altLang="en-US" sz="1100" b="1" u="sng" spc="-8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lang="ja-JP" altLang="en-US" sz="1100" b="1" u="sng" spc="-6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lang="ja-JP" altLang="en-US" sz="1100" b="1" u="sng" spc="-7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lang="ja-JP" altLang="en-US" sz="1100" b="1" u="sng" spc="-10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lang="ja-JP" altLang="en-US" sz="1100" b="1" u="sng" spc="-4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も</a:t>
            </a:r>
            <a:r>
              <a:rPr lang="ja-JP" altLang="en-US" sz="1100" b="1" u="sng" spc="-509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、</a:t>
            </a:r>
            <a:r>
              <a:rPr lang="ja-JP" altLang="en-US" sz="1100" b="1" u="sng" spc="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帯状疱疹</a:t>
            </a:r>
            <a:r>
              <a:rPr lang="ja-JP" altLang="en-US" sz="1100" b="1" u="sng" spc="1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や</a:t>
            </a:r>
            <a:r>
              <a:rPr lang="ja-JP" altLang="en-US" sz="1100" b="1" u="sng" spc="-5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そ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lang="ja-JP" altLang="en-US" sz="1100" b="1" u="sng" spc="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合併</a:t>
            </a:r>
            <a:r>
              <a:rPr lang="ja-JP" altLang="en-US" sz="1100" b="1" u="sng" spc="1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症</a:t>
            </a:r>
            <a:r>
              <a:rPr lang="ja-JP" altLang="en-US" sz="1100" b="1" u="sng" spc="-1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に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対</a:t>
            </a:r>
            <a:r>
              <a:rPr lang="ja-JP" altLang="en-US" sz="1100" b="1" u="sng" spc="-9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lang="ja-JP" altLang="en-US" sz="1100" b="1" u="sng" spc="-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る</a:t>
            </a:r>
            <a:r>
              <a:rPr lang="ja-JP" altLang="en-US" sz="1100" b="1" u="sng" spc="4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予防効</a:t>
            </a:r>
            <a:r>
              <a:rPr lang="ja-JP" altLang="en-US" sz="1100" b="1" u="sng" spc="3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果</a:t>
            </a:r>
            <a:r>
              <a:rPr lang="ja-JP" altLang="en-US" sz="1100" b="1" u="sng" spc="5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が</a:t>
            </a:r>
            <a:r>
              <a:rPr lang="ja-JP" altLang="en-US" sz="1100" b="1" u="sng" spc="3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認</a:t>
            </a:r>
            <a:r>
              <a:rPr lang="ja-JP" altLang="en-US" sz="1100" b="1" u="sng" spc="-7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め</a:t>
            </a:r>
            <a:r>
              <a:rPr lang="ja-JP" altLang="en-US" sz="1100" b="1" u="sng" spc="-2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ら</a:t>
            </a:r>
            <a:r>
              <a:rPr lang="ja-JP" altLang="en-US" sz="1100" b="1" u="sng" spc="-9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れ</a:t>
            </a:r>
            <a:r>
              <a:rPr lang="ja-JP" altLang="en-US" sz="1100" b="1" u="sng" spc="-3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て</a:t>
            </a:r>
            <a:r>
              <a:rPr lang="ja-JP" altLang="en-US" sz="1100" b="1" u="sng" spc="-45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い</a:t>
            </a:r>
            <a:r>
              <a:rPr lang="ja-JP" altLang="en-US" sz="1100" b="1" u="sng" spc="-6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lang="ja-JP" altLang="en-US" sz="1100" b="1" u="sng" spc="-100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r>
              <a:rPr lang="ja-JP" altLang="en-US" sz="1100" b="1" u="sng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。</a:t>
            </a:r>
            <a:endParaRPr lang="ja-JP" altLang="en-US" sz="1100" b="1" u="sng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="" xmlns:a16="http://schemas.microsoft.com/office/drawing/2014/main" id="{CE9C6270-2E31-ABA6-3FD8-F6FBBABD4D4F}"/>
              </a:ext>
            </a:extLst>
          </p:cNvPr>
          <p:cNvSpPr txBox="1"/>
          <p:nvPr/>
        </p:nvSpPr>
        <p:spPr>
          <a:xfrm>
            <a:off x="431967" y="7556500"/>
            <a:ext cx="6750684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ctr">
              <a:lnSpc>
                <a:spcPct val="100000"/>
              </a:lnSpc>
            </a:pPr>
            <a:r>
              <a:rPr lang="ja-JP" altLang="en-US" sz="1700" b="1" spc="13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帯状疱</a:t>
            </a:r>
            <a:r>
              <a:rPr lang="ja-JP" altLang="en-US" sz="1700" b="1" spc="4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疹</a:t>
            </a:r>
            <a:r>
              <a:rPr lang="ja-JP" altLang="en-US" sz="1700" b="1" spc="-6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lang="ja-JP" altLang="en-US" sz="1700" b="1" spc="-3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lang="ja-JP" altLang="en-US" sz="1700" b="1" spc="-4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lang="ja-JP" altLang="en-US" sz="1700" b="1" spc="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lang="ja-JP" altLang="en-US" sz="1700" b="1" spc="-16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は</a:t>
            </a:r>
            <a:r>
              <a:rPr lang="ja-JP" altLang="en-US" sz="1700" b="1" spc="-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２</a:t>
            </a:r>
            <a:r>
              <a:rPr lang="ja-JP" altLang="en-US" sz="1700" b="1" spc="13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種</a:t>
            </a:r>
            <a:r>
              <a:rPr lang="ja-JP" altLang="en-US" sz="1700" b="1" spc="105" dirty="0">
                <a:solidFill>
                  <a:srgbClr val="FFF2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類</a:t>
            </a:r>
            <a:r>
              <a:rPr lang="ja-JP" altLang="en-US" sz="1700" b="1" spc="-8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あ</a:t>
            </a:r>
            <a:r>
              <a:rPr lang="ja-JP" altLang="en-US" sz="1700" b="1" spc="-19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り</a:t>
            </a:r>
            <a:r>
              <a:rPr lang="ja-JP" altLang="en-US" sz="1700" b="1" spc="-25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ま</a:t>
            </a:r>
            <a:r>
              <a:rPr lang="ja-JP" altLang="en-US" sz="17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す</a:t>
            </a:r>
            <a:endParaRPr lang="ja-JP" altLang="en-US" sz="17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="" xmlns:a16="http://schemas.microsoft.com/office/drawing/2014/main" id="{8DA8F345-992C-4D0E-3886-484E35EAD6A6}"/>
              </a:ext>
            </a:extLst>
          </p:cNvPr>
          <p:cNvSpPr txBox="1"/>
          <p:nvPr/>
        </p:nvSpPr>
        <p:spPr>
          <a:xfrm>
            <a:off x="431967" y="8591403"/>
            <a:ext cx="675068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</a:pPr>
            <a:r>
              <a:rPr lang="ja-JP" altLang="en-US" sz="1300" b="1" spc="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◎</a:t>
            </a:r>
            <a:r>
              <a:rPr lang="ja-JP" altLang="en-US" sz="1300" b="1" spc="-45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ワ</a:t>
            </a:r>
            <a:r>
              <a:rPr lang="ja-JP" altLang="en-US" sz="1300" b="1" spc="-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ク</a:t>
            </a:r>
            <a:r>
              <a:rPr lang="ja-JP" altLang="en-US" sz="1300" b="1" spc="-3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チ</a:t>
            </a:r>
            <a:r>
              <a:rPr lang="ja-JP" altLang="en-US" sz="1300" b="1" spc="2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ン</a:t>
            </a:r>
            <a:r>
              <a:rPr lang="ja-JP" altLang="en-US" sz="1300" b="1" spc="9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の</a:t>
            </a:r>
            <a:r>
              <a:rPr lang="ja-JP" altLang="en-US" sz="1300" b="1" spc="100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特</a:t>
            </a:r>
            <a:r>
              <a:rPr lang="ja-JP" altLang="en-US" sz="1300" b="1" dirty="0">
                <a:solidFill>
                  <a:srgbClr val="41404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"/>
              </a:rPr>
              <a:t>徴</a:t>
            </a:r>
            <a:endParaRPr lang="ja-JP" altLang="en-US" sz="1300" b="1">
              <a:latin typeface="Yu Gothic" panose="020B0400000000000000" pitchFamily="34" charset="-128"/>
              <a:ea typeface="Yu Gothic" panose="020B0400000000000000" pitchFamily="34" charset="-128"/>
              <a:cs typeface="Yu Gothic Pr6N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="" xmlns:a16="http://schemas.microsoft.com/office/drawing/2014/main" id="{2CC0E042-97D7-1AAE-84B6-5A29FA8F8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26" y="914252"/>
            <a:ext cx="1765300" cy="24003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="" xmlns:a16="http://schemas.microsoft.com/office/drawing/2014/main" id="{EBECDCE6-6D79-6998-7DB3-F2760A41D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59" y="5806705"/>
            <a:ext cx="838200" cy="12065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="" xmlns:a16="http://schemas.microsoft.com/office/drawing/2014/main" id="{F78BE9B4-94F5-ED33-CC4D-7D93306F32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7" y="7472030"/>
            <a:ext cx="419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122"/>
            <a:ext cx="7558405" cy="8676640"/>
          </a:xfrm>
          <a:custGeom>
            <a:avLst/>
            <a:gdLst/>
            <a:ahLst/>
            <a:cxnLst/>
            <a:rect l="l" t="t" r="r" b="b"/>
            <a:pathLst>
              <a:path w="7558405" h="8676640">
                <a:moveTo>
                  <a:pt x="0" y="8676297"/>
                </a:moveTo>
                <a:lnTo>
                  <a:pt x="7558316" y="8676297"/>
                </a:lnTo>
                <a:lnTo>
                  <a:pt x="7558316" y="0"/>
                </a:lnTo>
                <a:lnTo>
                  <a:pt x="0" y="0"/>
                </a:lnTo>
                <a:lnTo>
                  <a:pt x="0" y="8676297"/>
                </a:lnTo>
                <a:close/>
              </a:path>
            </a:pathLst>
          </a:custGeom>
          <a:solidFill>
            <a:srgbClr val="CFEDFC"/>
          </a:solidFill>
        </p:spPr>
        <p:txBody>
          <a:bodyPr wrap="square" lIns="0" tIns="0" rIns="0" bIns="0" rtlCol="0"/>
          <a:lstStyle/>
          <a:p>
            <a:endParaRPr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8405" cy="214629"/>
          </a:xfrm>
          <a:custGeom>
            <a:avLst/>
            <a:gdLst/>
            <a:ahLst/>
            <a:cxnLst/>
            <a:rect l="l" t="t" r="r" b="b"/>
            <a:pathLst>
              <a:path w="7558405" h="214629">
                <a:moveTo>
                  <a:pt x="7558316" y="0"/>
                </a:moveTo>
                <a:lnTo>
                  <a:pt x="0" y="0"/>
                </a:lnTo>
                <a:lnTo>
                  <a:pt x="0" y="214122"/>
                </a:lnTo>
                <a:lnTo>
                  <a:pt x="7558316" y="214122"/>
                </a:lnTo>
                <a:lnTo>
                  <a:pt x="7558316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>
            <a:endParaRPr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890419"/>
            <a:ext cx="7558405" cy="1800225"/>
          </a:xfrm>
          <a:custGeom>
            <a:avLst/>
            <a:gdLst/>
            <a:ahLst/>
            <a:cxnLst/>
            <a:rect l="l" t="t" r="r" b="b"/>
            <a:pathLst>
              <a:path w="7558405" h="1800225">
                <a:moveTo>
                  <a:pt x="7558316" y="0"/>
                </a:moveTo>
                <a:lnTo>
                  <a:pt x="0" y="0"/>
                </a:lnTo>
                <a:lnTo>
                  <a:pt x="0" y="1800009"/>
                </a:lnTo>
                <a:lnTo>
                  <a:pt x="7558316" y="1800009"/>
                </a:lnTo>
                <a:lnTo>
                  <a:pt x="7558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6300" y="6358562"/>
            <a:ext cx="6624320" cy="1240790"/>
          </a:xfrm>
          <a:custGeom>
            <a:avLst/>
            <a:gdLst/>
            <a:ahLst/>
            <a:cxnLst/>
            <a:rect l="l" t="t" r="r" b="b"/>
            <a:pathLst>
              <a:path w="6624320" h="1240790">
                <a:moveTo>
                  <a:pt x="6624015" y="1204226"/>
                </a:moveTo>
                <a:lnTo>
                  <a:pt x="6621173" y="1218205"/>
                </a:lnTo>
                <a:lnTo>
                  <a:pt x="6613437" y="1229653"/>
                </a:lnTo>
                <a:lnTo>
                  <a:pt x="6601989" y="1237389"/>
                </a:lnTo>
                <a:lnTo>
                  <a:pt x="6588010" y="1240231"/>
                </a:lnTo>
                <a:lnTo>
                  <a:pt x="36004" y="1240231"/>
                </a:lnTo>
                <a:lnTo>
                  <a:pt x="22025" y="1237389"/>
                </a:lnTo>
                <a:lnTo>
                  <a:pt x="10577" y="1229653"/>
                </a:lnTo>
                <a:lnTo>
                  <a:pt x="2841" y="1218205"/>
                </a:lnTo>
                <a:lnTo>
                  <a:pt x="0" y="1204226"/>
                </a:lnTo>
                <a:lnTo>
                  <a:pt x="0" y="36004"/>
                </a:lnTo>
                <a:lnTo>
                  <a:pt x="2841" y="22025"/>
                </a:lnTo>
                <a:lnTo>
                  <a:pt x="10577" y="10577"/>
                </a:lnTo>
                <a:lnTo>
                  <a:pt x="22025" y="2841"/>
                </a:lnTo>
                <a:lnTo>
                  <a:pt x="36004" y="0"/>
                </a:lnTo>
                <a:lnTo>
                  <a:pt x="6588010" y="0"/>
                </a:lnTo>
                <a:lnTo>
                  <a:pt x="6601989" y="2841"/>
                </a:lnTo>
                <a:lnTo>
                  <a:pt x="6613437" y="10577"/>
                </a:lnTo>
                <a:lnTo>
                  <a:pt x="6621173" y="22025"/>
                </a:lnTo>
                <a:lnTo>
                  <a:pt x="6624015" y="36004"/>
                </a:lnTo>
                <a:lnTo>
                  <a:pt x="6624015" y="1204226"/>
                </a:lnTo>
                <a:close/>
              </a:path>
            </a:pathLst>
          </a:custGeom>
          <a:ln w="17995">
            <a:solidFill>
              <a:srgbClr val="00A7E1"/>
            </a:solidFill>
          </a:ln>
        </p:spPr>
        <p:txBody>
          <a:bodyPr wrap="square" lIns="0" tIns="0" rIns="0" bIns="0" rtlCol="0"/>
          <a:lstStyle/>
          <a:p>
            <a:endParaRPr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8997" y="3484366"/>
          <a:ext cx="6623684" cy="1079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3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8997" y="805542"/>
          <a:ext cx="6623684" cy="86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3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905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270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9FD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270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7E1"/>
                      </a:solidFill>
                      <a:prstDash val="solid"/>
                    </a:lnL>
                    <a:lnR w="19050">
                      <a:solidFill>
                        <a:srgbClr val="00A7E1"/>
                      </a:solidFill>
                      <a:prstDash val="solid"/>
                    </a:lnR>
                    <a:lnT w="12700">
                      <a:solidFill>
                        <a:srgbClr val="00A7E1"/>
                      </a:solidFill>
                      <a:prstDash val="solid"/>
                    </a:lnT>
                    <a:lnB w="19050">
                      <a:solidFill>
                        <a:srgbClr val="00A7E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60908" y="7823999"/>
            <a:ext cx="5066030" cy="659130"/>
            <a:chOff x="460908" y="7823999"/>
            <a:chExt cx="5066030" cy="659130"/>
          </a:xfrm>
        </p:grpSpPr>
        <p:sp>
          <p:nvSpPr>
            <p:cNvPr id="9" name="object 9"/>
            <p:cNvSpPr/>
            <p:nvPr/>
          </p:nvSpPr>
          <p:spPr>
            <a:xfrm>
              <a:off x="466293" y="7829397"/>
              <a:ext cx="5055235" cy="648335"/>
            </a:xfrm>
            <a:custGeom>
              <a:avLst/>
              <a:gdLst/>
              <a:ahLst/>
              <a:cxnLst/>
              <a:rect l="l" t="t" r="r" b="b"/>
              <a:pathLst>
                <a:path w="5055235" h="648334">
                  <a:moveTo>
                    <a:pt x="5054943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5054943" y="648004"/>
                  </a:lnTo>
                  <a:lnTo>
                    <a:pt x="5054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7747" y="8169067"/>
              <a:ext cx="499109" cy="215265"/>
            </a:xfrm>
            <a:custGeom>
              <a:avLst/>
              <a:gdLst/>
              <a:ahLst/>
              <a:cxnLst/>
              <a:rect l="l" t="t" r="r" b="b"/>
              <a:pathLst>
                <a:path w="499110" h="215265">
                  <a:moveTo>
                    <a:pt x="465048" y="0"/>
                  </a:moveTo>
                  <a:lnTo>
                    <a:pt x="0" y="0"/>
                  </a:lnTo>
                  <a:lnTo>
                    <a:pt x="0" y="215112"/>
                  </a:lnTo>
                  <a:lnTo>
                    <a:pt x="465048" y="215112"/>
                  </a:lnTo>
                  <a:lnTo>
                    <a:pt x="478038" y="212471"/>
                  </a:lnTo>
                  <a:lnTo>
                    <a:pt x="488675" y="205281"/>
                  </a:lnTo>
                  <a:lnTo>
                    <a:pt x="495861" y="194640"/>
                  </a:lnTo>
                  <a:lnTo>
                    <a:pt x="498500" y="181648"/>
                  </a:lnTo>
                  <a:lnTo>
                    <a:pt x="498500" y="33464"/>
                  </a:lnTo>
                  <a:lnTo>
                    <a:pt x="495861" y="20472"/>
                  </a:lnTo>
                  <a:lnTo>
                    <a:pt x="488675" y="9831"/>
                  </a:lnTo>
                  <a:lnTo>
                    <a:pt x="478038" y="2641"/>
                  </a:lnTo>
                  <a:lnTo>
                    <a:pt x="4650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227747" y="8169067"/>
              <a:ext cx="499109" cy="215265"/>
            </a:xfrm>
            <a:custGeom>
              <a:avLst/>
              <a:gdLst/>
              <a:ahLst/>
              <a:cxnLst/>
              <a:rect l="l" t="t" r="r" b="b"/>
              <a:pathLst>
                <a:path w="499110" h="215265">
                  <a:moveTo>
                    <a:pt x="0" y="0"/>
                  </a:moveTo>
                  <a:lnTo>
                    <a:pt x="465048" y="0"/>
                  </a:lnTo>
                  <a:lnTo>
                    <a:pt x="478038" y="2641"/>
                  </a:lnTo>
                  <a:lnTo>
                    <a:pt x="488675" y="9831"/>
                  </a:lnTo>
                  <a:lnTo>
                    <a:pt x="495861" y="20472"/>
                  </a:lnTo>
                  <a:lnTo>
                    <a:pt x="498500" y="33464"/>
                  </a:lnTo>
                  <a:lnTo>
                    <a:pt x="498500" y="181648"/>
                  </a:lnTo>
                  <a:lnTo>
                    <a:pt x="495861" y="194640"/>
                  </a:lnTo>
                  <a:lnTo>
                    <a:pt x="488675" y="205281"/>
                  </a:lnTo>
                  <a:lnTo>
                    <a:pt x="478038" y="212471"/>
                  </a:lnTo>
                  <a:lnTo>
                    <a:pt x="465048" y="215112"/>
                  </a:lnTo>
                  <a:lnTo>
                    <a:pt x="0" y="215112"/>
                  </a:lnTo>
                </a:path>
              </a:pathLst>
            </a:custGeom>
            <a:ln w="932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385397" y="8169067"/>
              <a:ext cx="2341245" cy="215265"/>
            </a:xfrm>
            <a:custGeom>
              <a:avLst/>
              <a:gdLst/>
              <a:ahLst/>
              <a:cxnLst/>
              <a:rect l="l" t="t" r="r" b="b"/>
              <a:pathLst>
                <a:path w="2341245" h="215265">
                  <a:moveTo>
                    <a:pt x="2340851" y="181648"/>
                  </a:moveTo>
                  <a:lnTo>
                    <a:pt x="2338210" y="194640"/>
                  </a:lnTo>
                  <a:lnTo>
                    <a:pt x="2331019" y="205281"/>
                  </a:lnTo>
                  <a:lnTo>
                    <a:pt x="2320379" y="212471"/>
                  </a:lnTo>
                  <a:lnTo>
                    <a:pt x="2307386" y="215112"/>
                  </a:lnTo>
                  <a:lnTo>
                    <a:pt x="33451" y="215112"/>
                  </a:lnTo>
                  <a:lnTo>
                    <a:pt x="20461" y="212471"/>
                  </a:lnTo>
                  <a:lnTo>
                    <a:pt x="9825" y="205281"/>
                  </a:lnTo>
                  <a:lnTo>
                    <a:pt x="2639" y="194640"/>
                  </a:lnTo>
                  <a:lnTo>
                    <a:pt x="0" y="181648"/>
                  </a:lnTo>
                  <a:lnTo>
                    <a:pt x="0" y="33464"/>
                  </a:lnTo>
                  <a:lnTo>
                    <a:pt x="2639" y="20472"/>
                  </a:lnTo>
                  <a:lnTo>
                    <a:pt x="9825" y="9831"/>
                  </a:lnTo>
                  <a:lnTo>
                    <a:pt x="20461" y="2641"/>
                  </a:lnTo>
                  <a:lnTo>
                    <a:pt x="33451" y="0"/>
                  </a:lnTo>
                  <a:lnTo>
                    <a:pt x="2307386" y="0"/>
                  </a:lnTo>
                  <a:lnTo>
                    <a:pt x="2320379" y="2641"/>
                  </a:lnTo>
                  <a:lnTo>
                    <a:pt x="2331019" y="9831"/>
                  </a:lnTo>
                  <a:lnTo>
                    <a:pt x="2338210" y="20472"/>
                  </a:lnTo>
                  <a:lnTo>
                    <a:pt x="2340851" y="33464"/>
                  </a:lnTo>
                  <a:lnTo>
                    <a:pt x="2340851" y="181648"/>
                  </a:lnTo>
                  <a:close/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873240" y="7829403"/>
              <a:ext cx="0" cy="648335"/>
            </a:xfrm>
            <a:custGeom>
              <a:avLst/>
              <a:gdLst/>
              <a:ahLst/>
              <a:cxnLst/>
              <a:rect l="l" t="t" r="r" b="b"/>
              <a:pathLst>
                <a:path h="648334">
                  <a:moveTo>
                    <a:pt x="0" y="0"/>
                  </a:moveTo>
                  <a:lnTo>
                    <a:pt x="0" y="648004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66305" y="7829397"/>
              <a:ext cx="5055235" cy="648335"/>
            </a:xfrm>
            <a:custGeom>
              <a:avLst/>
              <a:gdLst/>
              <a:ahLst/>
              <a:cxnLst/>
              <a:rect l="l" t="t" r="r" b="b"/>
              <a:pathLst>
                <a:path w="5055235" h="648334">
                  <a:moveTo>
                    <a:pt x="5054930" y="648004"/>
                  </a:moveTo>
                  <a:lnTo>
                    <a:pt x="0" y="648004"/>
                  </a:lnTo>
                  <a:lnTo>
                    <a:pt x="0" y="0"/>
                  </a:lnTo>
                  <a:lnTo>
                    <a:pt x="5054930" y="0"/>
                  </a:lnTo>
                  <a:lnTo>
                    <a:pt x="5054930" y="648004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80244" y="8486781"/>
            <a:ext cx="615950" cy="147955"/>
            <a:chOff x="6680244" y="8486781"/>
            <a:chExt cx="615950" cy="147955"/>
          </a:xfrm>
        </p:grpSpPr>
        <p:sp>
          <p:nvSpPr>
            <p:cNvPr id="16" name="object 16"/>
            <p:cNvSpPr/>
            <p:nvPr/>
          </p:nvSpPr>
          <p:spPr>
            <a:xfrm>
              <a:off x="6682041" y="8488578"/>
              <a:ext cx="612140" cy="144145"/>
            </a:xfrm>
            <a:custGeom>
              <a:avLst/>
              <a:gdLst/>
              <a:ahLst/>
              <a:cxnLst/>
              <a:rect l="l" t="t" r="r" b="b"/>
              <a:pathLst>
                <a:path w="612140" h="144145">
                  <a:moveTo>
                    <a:pt x="612000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612000" y="144005"/>
                  </a:lnTo>
                  <a:lnTo>
                    <a:pt x="61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82041" y="8488578"/>
              <a:ext cx="612140" cy="144145"/>
            </a:xfrm>
            <a:custGeom>
              <a:avLst/>
              <a:gdLst/>
              <a:ahLst/>
              <a:cxnLst/>
              <a:rect l="l" t="t" r="r" b="b"/>
              <a:pathLst>
                <a:path w="612140" h="144145">
                  <a:moveTo>
                    <a:pt x="612000" y="144005"/>
                  </a:moveTo>
                  <a:lnTo>
                    <a:pt x="0" y="144005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144005"/>
                  </a:lnTo>
                  <a:close/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Yu Gothic Medium" panose="020B0500000000000000" pitchFamily="50" charset="-128"/>
                <a:ea typeface="Yu Gothic Medium" panose="020B0500000000000000" pitchFamily="50" charset="-128"/>
              </a:endParaRPr>
            </a:p>
          </p:txBody>
        </p:sp>
      </p:grpSp>
      <p:sp>
        <p:nvSpPr>
          <p:cNvPr id="18" name="object 18"/>
          <p:cNvSpPr/>
          <p:nvPr/>
        </p:nvSpPr>
        <p:spPr>
          <a:xfrm>
            <a:off x="2348306" y="6277191"/>
            <a:ext cx="2863850" cy="160655"/>
          </a:xfrm>
          <a:custGeom>
            <a:avLst/>
            <a:gdLst/>
            <a:ahLst/>
            <a:cxnLst/>
            <a:rect l="l" t="t" r="r" b="b"/>
            <a:pathLst>
              <a:path w="2863850" h="160654">
                <a:moveTo>
                  <a:pt x="2863380" y="0"/>
                </a:moveTo>
                <a:lnTo>
                  <a:pt x="0" y="0"/>
                </a:lnTo>
                <a:lnTo>
                  <a:pt x="0" y="160489"/>
                </a:lnTo>
                <a:lnTo>
                  <a:pt x="2863380" y="160489"/>
                </a:lnTo>
                <a:lnTo>
                  <a:pt x="2863380" y="0"/>
                </a:lnTo>
                <a:close/>
              </a:path>
            </a:pathLst>
          </a:custGeom>
          <a:solidFill>
            <a:srgbClr val="CFEDFC"/>
          </a:solidFill>
        </p:spPr>
        <p:txBody>
          <a:bodyPr wrap="square" lIns="0" tIns="0" rIns="0" bIns="0" rtlCol="0"/>
          <a:lstStyle/>
          <a:p>
            <a:endParaRPr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75C52584-FDA0-8602-74CC-A68C7977F053}"/>
              </a:ext>
            </a:extLst>
          </p:cNvPr>
          <p:cNvSpPr txBox="1"/>
          <p:nvPr/>
        </p:nvSpPr>
        <p:spPr>
          <a:xfrm>
            <a:off x="359482" y="4634760"/>
            <a:ext cx="64776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215" algn="l"/>
              </a:tabLst>
            </a:pPr>
            <a:r>
              <a:rPr sz="9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（※）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900" spc="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種し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部</a:t>
            </a:r>
            <a:r>
              <a:rPr sz="9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位</a:t>
            </a:r>
            <a:r>
              <a:rPr sz="9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9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症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状	</a:t>
            </a:r>
            <a:r>
              <a:rPr sz="900" spc="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各</a:t>
            </a:r>
            <a:r>
              <a:rPr sz="9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社</a:t>
            </a:r>
            <a:r>
              <a:rPr sz="9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9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添</a:t>
            </a:r>
            <a:r>
              <a:rPr sz="9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付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文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書</a:t>
            </a:r>
            <a:r>
              <a:rPr sz="9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よ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厚生</a:t>
            </a:r>
            <a:r>
              <a:rPr sz="900" spc="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労働</a:t>
            </a:r>
            <a:r>
              <a:rPr sz="9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省</a:t>
            </a:r>
            <a:r>
              <a:rPr sz="9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9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作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成</a:t>
            </a:r>
            <a:endParaRPr sz="9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="" xmlns:a16="http://schemas.microsoft.com/office/drawing/2014/main" id="{A1E91234-0936-2401-7F0C-B62EE86C6518}"/>
              </a:ext>
            </a:extLst>
          </p:cNvPr>
          <p:cNvSpPr txBox="1"/>
          <p:nvPr/>
        </p:nvSpPr>
        <p:spPr>
          <a:xfrm>
            <a:off x="441591" y="516128"/>
            <a:ext cx="31191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◎帯状疱</a:t>
            </a:r>
            <a:r>
              <a:rPr sz="1300" b="1" spc="7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疹</a:t>
            </a:r>
            <a:r>
              <a:rPr sz="1300" b="1" spc="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に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対</a:t>
            </a:r>
            <a:r>
              <a:rPr sz="1300" b="1" spc="-5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す</a:t>
            </a:r>
            <a:r>
              <a:rPr sz="1300" b="1" spc="-6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る</a:t>
            </a:r>
            <a:r>
              <a:rPr sz="13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3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3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300" b="1" spc="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予防効果</a:t>
            </a:r>
            <a:endParaRPr sz="13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graphicFrame>
        <p:nvGraphicFramePr>
          <p:cNvPr id="22" name="object 5">
            <a:extLst>
              <a:ext uri="{FF2B5EF4-FFF2-40B4-BE49-F238E27FC236}">
                <a16:creationId xmlns="" xmlns:a16="http://schemas.microsoft.com/office/drawing/2014/main" id="{C46AF2BA-DEEF-59F7-4C1C-BD2886970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55420"/>
              </p:ext>
            </p:extLst>
          </p:nvPr>
        </p:nvGraphicFramePr>
        <p:xfrm>
          <a:off x="552970" y="790979"/>
          <a:ext cx="6172200" cy="87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7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5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2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2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生</a:t>
                      </a:r>
                      <a:r>
                        <a:rPr sz="1100" b="1" spc="-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ワ</a:t>
                      </a:r>
                      <a:r>
                        <a:rPr sz="1100" b="1" spc="-2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ク</a:t>
                      </a:r>
                      <a:r>
                        <a:rPr sz="1100" b="1" spc="-3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チ</a:t>
                      </a:r>
                      <a:r>
                        <a:rPr sz="1100" b="1" spc="-52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ン</a:t>
                      </a:r>
                      <a:r>
                        <a:rPr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（阪大微研）</a:t>
                      </a:r>
                      <a:endParaRPr sz="11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組</a:t>
                      </a:r>
                      <a:r>
                        <a:rPr sz="1100" b="1" spc="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換</a:t>
                      </a:r>
                      <a:r>
                        <a:rPr sz="1100" b="1" spc="-4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え</a:t>
                      </a:r>
                      <a:r>
                        <a:rPr sz="1100" b="1" spc="-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ワ</a:t>
                      </a:r>
                      <a:r>
                        <a:rPr sz="1100" b="1" spc="-2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ク</a:t>
                      </a:r>
                      <a:r>
                        <a:rPr sz="1100" b="1" spc="-3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チ</a:t>
                      </a:r>
                      <a:r>
                        <a:rPr sz="1100" b="1" spc="-52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ン</a:t>
                      </a:r>
                      <a:r>
                        <a:rPr sz="1100" b="1" spc="6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（GSK</a:t>
                      </a:r>
                      <a:r>
                        <a:rPr sz="1100" b="1" spc="-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100" b="1" spc="8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社）</a:t>
                      </a:r>
                      <a:endParaRPr sz="11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254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377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接種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後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1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年時点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8070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lang="en-US"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  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6</a:t>
                      </a:r>
                      <a:r>
                        <a:rPr sz="1000" b="1" spc="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9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割以上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5719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接種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後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5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年時点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37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4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9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3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接種</a:t>
                      </a: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後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4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10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年時点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56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ー</a:t>
                      </a:r>
                      <a:endParaRPr sz="100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1075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7</a:t>
                      </a:r>
                      <a:r>
                        <a:rPr sz="1000" b="1" spc="35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 </a:t>
                      </a:r>
                      <a:r>
                        <a:rPr sz="1000" b="1" spc="80" dirty="0">
                          <a:solidFill>
                            <a:srgbClr val="414042"/>
                          </a:solidFill>
                          <a:latin typeface="Yu Gothic Medium" panose="020B0500000000000000" pitchFamily="50" charset="-128"/>
                          <a:ea typeface="Yu Gothic Medium" panose="020B0500000000000000" pitchFamily="50" charset="-128"/>
                          <a:cs typeface="Yu Gothic Pr6N"/>
                        </a:rPr>
                        <a:t>割程度</a:t>
                      </a:r>
                      <a:endParaRPr sz="1000" dirty="0">
                        <a:latin typeface="Yu Gothic Medium" panose="020B0500000000000000" pitchFamily="50" charset="-128"/>
                        <a:ea typeface="Yu Gothic Medium" panose="020B0500000000000000" pitchFamily="50" charset="-128"/>
                        <a:cs typeface="Yu Gothic Pr6N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6">
            <a:extLst>
              <a:ext uri="{FF2B5EF4-FFF2-40B4-BE49-F238E27FC236}">
                <a16:creationId xmlns="" xmlns:a16="http://schemas.microsoft.com/office/drawing/2014/main" id="{4B1A13B7-3BD2-6750-794E-9DFE3B1B90EC}"/>
              </a:ext>
            </a:extLst>
          </p:cNvPr>
          <p:cNvSpPr txBox="1"/>
          <p:nvPr/>
        </p:nvSpPr>
        <p:spPr>
          <a:xfrm>
            <a:off x="359482" y="1690284"/>
            <a:ext cx="6769100" cy="40504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7500" marR="5080" indent="-198120">
              <a:lnSpc>
                <a:spcPct val="128200"/>
              </a:lnSpc>
              <a:spcBef>
                <a:spcPts val="85"/>
              </a:spcBef>
            </a:pP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注</a:t>
            </a:r>
            <a:r>
              <a:rPr sz="900" spc="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帯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状</a:t>
            </a:r>
            <a:r>
              <a:rPr sz="9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疱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疹</a:t>
            </a:r>
            <a:r>
              <a:rPr sz="9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後</a:t>
            </a:r>
            <a:r>
              <a:rPr sz="9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神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経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痛</a:t>
            </a:r>
            <a:r>
              <a:rPr sz="9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9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対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9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るワ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の効</a:t>
            </a:r>
            <a:r>
              <a:rPr sz="9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果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9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9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9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後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３</a:t>
            </a:r>
            <a:r>
              <a:rPr sz="9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年</a:t>
            </a:r>
            <a:r>
              <a:rPr sz="9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時</a:t>
            </a:r>
            <a:r>
              <a:rPr sz="9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点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9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9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9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9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６</a:t>
            </a:r>
            <a:r>
              <a:rPr sz="9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割</a:t>
            </a:r>
            <a:r>
              <a:rPr sz="9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程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9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9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組</a:t>
            </a:r>
            <a:r>
              <a:rPr sz="9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換</a:t>
            </a:r>
            <a:r>
              <a:rPr sz="9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え</a:t>
            </a:r>
            <a:r>
              <a:rPr sz="9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9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9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9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9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９</a:t>
            </a:r>
            <a:r>
              <a:rPr sz="9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割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以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上</a:t>
            </a:r>
            <a:r>
              <a:rPr sz="9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9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報</a:t>
            </a:r>
            <a:r>
              <a:rPr sz="9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告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さ </a:t>
            </a:r>
            <a:r>
              <a:rPr sz="9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9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9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9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900" spc="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9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9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="" xmlns:a16="http://schemas.microsoft.com/office/drawing/2014/main" id="{23645728-8329-E243-C277-F2E8B77A673B}"/>
              </a:ext>
            </a:extLst>
          </p:cNvPr>
          <p:cNvSpPr txBox="1"/>
          <p:nvPr/>
        </p:nvSpPr>
        <p:spPr>
          <a:xfrm>
            <a:off x="500787" y="3443585"/>
            <a:ext cx="1227455" cy="11137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900" b="1" spc="1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主</a:t>
            </a:r>
            <a:r>
              <a:rPr sz="900" b="1" spc="2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な</a:t>
            </a:r>
            <a:r>
              <a:rPr sz="9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副反</a:t>
            </a:r>
            <a:r>
              <a:rPr sz="900" b="1" spc="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応の</a:t>
            </a:r>
            <a:r>
              <a:rPr sz="9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発現割合</a:t>
            </a:r>
            <a:endParaRPr sz="9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15595">
              <a:lnSpc>
                <a:spcPct val="100000"/>
              </a:lnSpc>
              <a:spcBef>
                <a:spcPts val="615"/>
              </a:spcBef>
            </a:pPr>
            <a:r>
              <a:rPr sz="10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70%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15595">
              <a:lnSpc>
                <a:spcPct val="100000"/>
              </a:lnSpc>
              <a:spcBef>
                <a:spcPts val="475"/>
              </a:spcBef>
            </a:pPr>
            <a:r>
              <a:rPr sz="10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30%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15595">
              <a:lnSpc>
                <a:spcPct val="100000"/>
              </a:lnSpc>
              <a:spcBef>
                <a:spcPts val="530"/>
              </a:spcBef>
            </a:pPr>
            <a:r>
              <a:rPr sz="1000" b="1" spc="5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10%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356870">
              <a:lnSpc>
                <a:spcPct val="100000"/>
              </a:lnSpc>
              <a:spcBef>
                <a:spcPts val="509"/>
              </a:spcBef>
            </a:pP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1%</a:t>
            </a:r>
            <a:r>
              <a:rPr sz="1000" b="1" spc="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以上</a:t>
            </a:r>
            <a:endParaRPr sz="10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="" xmlns:a16="http://schemas.microsoft.com/office/drawing/2014/main" id="{292BB016-3EC1-2ED6-A438-22237A5F8F30}"/>
              </a:ext>
            </a:extLst>
          </p:cNvPr>
          <p:cNvSpPr txBox="1"/>
          <p:nvPr/>
        </p:nvSpPr>
        <p:spPr>
          <a:xfrm>
            <a:off x="1847165" y="3428533"/>
            <a:ext cx="2504440" cy="11233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660"/>
              </a:spcBef>
            </a:pPr>
            <a:r>
              <a:rPr sz="1100" b="1" spc="2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生</a:t>
            </a:r>
            <a:r>
              <a:rPr sz="1100" b="1" spc="-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-52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（阪大微研）</a:t>
            </a:r>
            <a:endParaRPr sz="11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050925" marR="1033144" indent="131445">
              <a:lnSpc>
                <a:spcPct val="140300"/>
              </a:lnSpc>
              <a:spcBef>
                <a:spcPts val="25"/>
              </a:spcBef>
            </a:pPr>
            <a:r>
              <a:rPr sz="1000" b="1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ー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発赤※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871219" marR="5080" indent="-859155">
              <a:lnSpc>
                <a:spcPct val="137400"/>
              </a:lnSpc>
              <a:spcBef>
                <a:spcPts val="70"/>
              </a:spcBef>
            </a:pPr>
            <a:r>
              <a:rPr sz="1000" b="1" spc="-1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そ</a:t>
            </a:r>
            <a:r>
              <a:rPr sz="1000" b="1" spc="-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う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痒感※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熱感※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腫脹※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疼痛※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硬結※ 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発疹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倦怠感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="" xmlns:a16="http://schemas.microsoft.com/office/drawing/2014/main" id="{4EE17ACF-0B25-CDA8-E5DE-128C522BD7AB}"/>
              </a:ext>
            </a:extLst>
          </p:cNvPr>
          <p:cNvSpPr txBox="1"/>
          <p:nvPr/>
        </p:nvSpPr>
        <p:spPr>
          <a:xfrm>
            <a:off x="4751020" y="3425740"/>
            <a:ext cx="2041525" cy="11264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680"/>
              </a:spcBef>
            </a:pPr>
            <a:r>
              <a:rPr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組</a:t>
            </a:r>
            <a:r>
              <a:rPr sz="11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換</a:t>
            </a:r>
            <a:r>
              <a:rPr sz="11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え</a:t>
            </a:r>
            <a:r>
              <a:rPr sz="1100" b="1" spc="-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-52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100" b="1" spc="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（GSK</a:t>
            </a:r>
            <a:r>
              <a:rPr sz="1100" b="1" spc="1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100" b="1" spc="8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社）</a:t>
            </a:r>
            <a:endParaRPr sz="11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 algn="ctr">
              <a:lnSpc>
                <a:spcPct val="100000"/>
              </a:lnSpc>
              <a:spcBef>
                <a:spcPts val="530"/>
              </a:spcBef>
            </a:pP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疼痛※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 algn="ctr">
              <a:lnSpc>
                <a:spcPct val="100000"/>
              </a:lnSpc>
              <a:spcBef>
                <a:spcPts val="465"/>
              </a:spcBef>
            </a:pP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発赤※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筋肉痛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疲労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 marR="5080" indent="-24765" algn="ctr">
              <a:lnSpc>
                <a:spcPct val="137500"/>
              </a:lnSpc>
              <a:spcBef>
                <a:spcPts val="70"/>
              </a:spcBef>
            </a:pP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頭痛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腫脹※</a:t>
            </a:r>
            <a:r>
              <a:rPr sz="1000" b="1" spc="-46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悪寒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発熱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胃腸症状 </a:t>
            </a:r>
            <a:r>
              <a:rPr sz="1000" b="1" spc="-1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そ</a:t>
            </a:r>
            <a:r>
              <a:rPr sz="10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う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痒感※</a:t>
            </a:r>
            <a:r>
              <a:rPr sz="1000" b="1" spc="-4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倦怠感</a:t>
            </a:r>
            <a:r>
              <a:rPr sz="1000" b="1" spc="-459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、</a:t>
            </a:r>
            <a:r>
              <a:rPr sz="1000" b="1" spc="-1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そ</a:t>
            </a:r>
            <a:r>
              <a:rPr sz="1000" b="1" spc="7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の他の</a:t>
            </a:r>
            <a:r>
              <a:rPr sz="1000" b="1" spc="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疼痛</a:t>
            </a:r>
            <a:endParaRPr sz="10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="" xmlns:a16="http://schemas.microsoft.com/office/drawing/2014/main" id="{D252055E-DCB7-7745-94BC-D40A9D11E7FD}"/>
              </a:ext>
            </a:extLst>
          </p:cNvPr>
          <p:cNvSpPr txBox="1"/>
          <p:nvPr/>
        </p:nvSpPr>
        <p:spPr>
          <a:xfrm>
            <a:off x="597861" y="7851144"/>
            <a:ext cx="3616325" cy="52387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65"/>
              </a:spcBef>
            </a:pPr>
            <a:r>
              <a:rPr sz="1100" b="1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帯状疱</a:t>
            </a:r>
            <a:r>
              <a:rPr sz="1100" b="1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疹</a:t>
            </a:r>
            <a:r>
              <a:rPr sz="1100" b="1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100" b="1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に</a:t>
            </a:r>
            <a:r>
              <a:rPr sz="1100" b="1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つ</a:t>
            </a:r>
            <a:r>
              <a:rPr sz="1100" b="1" spc="-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100" b="1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て</a:t>
            </a:r>
            <a:r>
              <a:rPr sz="1100" b="1" spc="-1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も</a:t>
            </a:r>
            <a:r>
              <a:rPr sz="1100" b="1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っ</a:t>
            </a:r>
            <a:r>
              <a:rPr sz="1100" b="1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と</a:t>
            </a:r>
            <a:r>
              <a:rPr sz="1100" b="1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詳</a:t>
            </a:r>
            <a:r>
              <a:rPr sz="1100" b="1" spc="-20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し</a:t>
            </a:r>
            <a:r>
              <a:rPr sz="1100" b="1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く</a:t>
            </a:r>
            <a:r>
              <a:rPr sz="1100" b="1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知</a:t>
            </a:r>
            <a:r>
              <a:rPr sz="1100" b="1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り</a:t>
            </a:r>
            <a:r>
              <a:rPr sz="1100" b="1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た</a:t>
            </a:r>
            <a:r>
              <a:rPr sz="1100" b="1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100" b="1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方</a:t>
            </a:r>
            <a:r>
              <a:rPr sz="1100" b="1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は</a:t>
            </a:r>
            <a:r>
              <a:rPr sz="1100" b="1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こ</a:t>
            </a:r>
            <a:r>
              <a:rPr sz="1100" b="1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ち</a:t>
            </a:r>
            <a:r>
              <a:rPr sz="1100" b="1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ら</a:t>
            </a:r>
            <a:endParaRPr sz="11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846580" algn="l"/>
                <a:tab pos="2439035" algn="l"/>
              </a:tabLst>
            </a:pPr>
            <a:r>
              <a:rPr sz="1150" b="1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厚生労働</a:t>
            </a:r>
            <a:r>
              <a:rPr sz="1150" b="1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省</a:t>
            </a:r>
            <a:r>
              <a:rPr sz="1150" b="1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ホ</a:t>
            </a:r>
            <a:r>
              <a:rPr sz="1150" b="1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ー</a:t>
            </a:r>
            <a:r>
              <a:rPr sz="1150" b="1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ム</a:t>
            </a:r>
            <a:r>
              <a:rPr sz="1150" b="1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ペ</a:t>
            </a:r>
            <a:r>
              <a:rPr sz="1150" b="1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ー</a:t>
            </a:r>
            <a:r>
              <a:rPr sz="1150" b="1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ジ	</a:t>
            </a:r>
            <a:r>
              <a:rPr sz="1100" b="1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厚労</a:t>
            </a:r>
            <a:r>
              <a:rPr sz="1100" b="1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省	</a:t>
            </a:r>
            <a:r>
              <a:rPr sz="1100" b="1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帯状疱</a:t>
            </a:r>
            <a:r>
              <a:rPr sz="1100" b="1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疹</a:t>
            </a:r>
            <a:r>
              <a:rPr sz="1100" b="1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100" b="1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100" b="1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100" b="1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endParaRPr sz="1100" b="1" dirty="0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="" xmlns:a16="http://schemas.microsoft.com/office/drawing/2014/main" id="{9796EA50-6995-8183-79ED-ADEFE1A3918F}"/>
              </a:ext>
            </a:extLst>
          </p:cNvPr>
          <p:cNvSpPr txBox="1"/>
          <p:nvPr/>
        </p:nvSpPr>
        <p:spPr>
          <a:xfrm>
            <a:off x="4321289" y="8193826"/>
            <a:ext cx="34036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20" dirty="0">
                <a:solidFill>
                  <a:schemeClr val="bg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検</a:t>
            </a:r>
            <a:r>
              <a:rPr sz="1000" b="1" spc="65" dirty="0">
                <a:solidFill>
                  <a:schemeClr val="bg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 </a:t>
            </a:r>
            <a:r>
              <a:rPr sz="1000" b="1" spc="20" dirty="0">
                <a:solidFill>
                  <a:schemeClr val="bg1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索</a:t>
            </a:r>
            <a:endParaRPr sz="1000" b="1">
              <a:solidFill>
                <a:schemeClr val="bg1"/>
              </a:solidFill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="" xmlns:a16="http://schemas.microsoft.com/office/drawing/2014/main" id="{1ED34566-1B9B-5532-0DCD-818B16C0483B}"/>
              </a:ext>
            </a:extLst>
          </p:cNvPr>
          <p:cNvSpPr txBox="1"/>
          <p:nvPr/>
        </p:nvSpPr>
        <p:spPr>
          <a:xfrm>
            <a:off x="6724920" y="8516800"/>
            <a:ext cx="61214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2025</a:t>
            </a:r>
            <a:r>
              <a:rPr sz="700" b="1" spc="-27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 </a:t>
            </a:r>
            <a:r>
              <a:rPr sz="700" b="1" spc="8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年</a:t>
            </a:r>
            <a:r>
              <a:rPr sz="7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2</a:t>
            </a:r>
            <a:r>
              <a:rPr sz="700" b="1" spc="-28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 </a:t>
            </a:r>
            <a:r>
              <a:rPr sz="7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ゴシック"/>
              </a:rPr>
              <a:t>月</a:t>
            </a:r>
            <a:endParaRPr sz="700" b="1" dirty="0">
              <a:latin typeface="メイリオ" panose="020B0604030504040204" pitchFamily="50" charset="-128"/>
              <a:ea typeface="メイリオ" panose="020B0604030504040204" pitchFamily="50" charset="-128"/>
              <a:cs typeface="ＭＳ ゴシック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="" xmlns:a16="http://schemas.microsoft.com/office/drawing/2014/main" id="{71BFE577-BAB4-7707-1325-AD7A7E5199DF}"/>
              </a:ext>
            </a:extLst>
          </p:cNvPr>
          <p:cNvSpPr txBox="1"/>
          <p:nvPr/>
        </p:nvSpPr>
        <p:spPr>
          <a:xfrm>
            <a:off x="359482" y="2583329"/>
            <a:ext cx="6769100" cy="7229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90525" indent="-153670">
              <a:lnSpc>
                <a:spcPct val="100000"/>
              </a:lnSpc>
              <a:spcBef>
                <a:spcPts val="570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接種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後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以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下</a:t>
            </a:r>
            <a:r>
              <a:rPr sz="12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200" spc="-1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よ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う</a:t>
            </a:r>
            <a:r>
              <a:rPr sz="12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副反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応</a:t>
            </a:r>
            <a:r>
              <a:rPr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み</a:t>
            </a:r>
            <a:r>
              <a:rPr sz="12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2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200" spc="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200" spc="-1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2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20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pPr marL="381635" marR="90170" indent="-144145">
              <a:lnSpc>
                <a:spcPct val="118100"/>
              </a:lnSpc>
              <a:spcBef>
                <a:spcPts val="430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頻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不</a:t>
            </a:r>
            <a:r>
              <a:rPr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明</a:t>
            </a:r>
            <a:r>
              <a:rPr sz="12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12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つ</a:t>
            </a:r>
            <a:r>
              <a:rPr sz="12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4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ア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ナ</a:t>
            </a:r>
            <a:r>
              <a:rPr sz="1200" spc="-2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フ</a:t>
            </a:r>
            <a:r>
              <a:rPr sz="1200" spc="-2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ィ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ラ</a:t>
            </a:r>
            <a:r>
              <a:rPr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キ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シ</a:t>
            </a:r>
            <a:r>
              <a:rPr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ー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血小板減少性紫斑病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無菌性髄膜 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炎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6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組</a:t>
            </a:r>
            <a:r>
              <a:rPr sz="12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換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え</a:t>
            </a:r>
            <a:r>
              <a:rPr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つ</a:t>
            </a:r>
            <a:r>
              <a:rPr sz="12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6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1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シ</a:t>
            </a:r>
            <a:r>
              <a:rPr sz="1200" spc="-2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ョ</a:t>
            </a:r>
            <a:r>
              <a:rPr sz="1200" spc="-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ッ</a:t>
            </a:r>
            <a:r>
              <a:rPr sz="1200" spc="-20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6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ア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ナ</a:t>
            </a:r>
            <a:r>
              <a:rPr sz="1200" spc="-2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フ</a:t>
            </a:r>
            <a:r>
              <a:rPr sz="1200" spc="-2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ィ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ラ</a:t>
            </a:r>
            <a:r>
              <a:rPr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キ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シ</a:t>
            </a:r>
            <a:r>
              <a:rPr sz="12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ー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み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2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200" spc="-1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2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2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2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200" spc="-20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2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20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="" xmlns:a16="http://schemas.microsoft.com/office/drawing/2014/main" id="{D397FE1E-D182-3CC5-5A00-5ED1E111CE9D}"/>
              </a:ext>
            </a:extLst>
          </p:cNvPr>
          <p:cNvSpPr txBox="1"/>
          <p:nvPr/>
        </p:nvSpPr>
        <p:spPr>
          <a:xfrm>
            <a:off x="359482" y="2298700"/>
            <a:ext cx="6769100" cy="26289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300" b="1" spc="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◎</a:t>
            </a:r>
            <a:r>
              <a:rPr sz="13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3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3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300" b="1" spc="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300" b="1" spc="9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安全性</a:t>
            </a:r>
            <a:endParaRPr sz="13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="" xmlns:a16="http://schemas.microsoft.com/office/drawing/2014/main" id="{A701765C-27E1-D3FE-AC96-73A56E247B17}"/>
              </a:ext>
            </a:extLst>
          </p:cNvPr>
          <p:cNvSpPr txBox="1"/>
          <p:nvPr/>
        </p:nvSpPr>
        <p:spPr>
          <a:xfrm>
            <a:off x="359482" y="6487458"/>
            <a:ext cx="6477635" cy="95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139700" algn="just">
              <a:lnSpc>
                <a:spcPct val="139600"/>
              </a:lnSpc>
              <a:spcBef>
                <a:spcPts val="285"/>
              </a:spcBef>
            </a:pP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予</a:t>
            </a:r>
            <a:r>
              <a:rPr sz="11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防</a:t>
            </a:r>
            <a:r>
              <a:rPr sz="11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感染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症</a:t>
            </a:r>
            <a:r>
              <a:rPr sz="11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予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防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め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重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要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も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です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3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健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康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被</a:t>
            </a:r>
            <a:r>
              <a:rPr sz="1100" spc="-3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害</a:t>
            </a:r>
            <a:r>
              <a:rPr sz="11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（</a:t>
            </a:r>
            <a:r>
              <a:rPr sz="1100" spc="-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病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気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っ</a:t>
            </a:r>
            <a:r>
              <a:rPr sz="1100" spc="-1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障</a:t>
            </a:r>
            <a:r>
              <a:rPr sz="11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害</a:t>
            </a:r>
            <a:r>
              <a:rPr sz="11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残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っ</a:t>
            </a:r>
            <a:r>
              <a:rPr sz="1100" spc="-1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 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3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）</a:t>
            </a:r>
            <a:r>
              <a:rPr sz="11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起</a:t>
            </a:r>
            <a:r>
              <a:rPr sz="1100" spc="-1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1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り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100" spc="-1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極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め</a:t>
            </a:r>
            <a:r>
              <a:rPr sz="11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11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あ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も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3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副</a:t>
            </a:r>
            <a:r>
              <a:rPr sz="11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反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応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よ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る</a:t>
            </a:r>
            <a:r>
              <a:rPr sz="1100" spc="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健</a:t>
            </a:r>
            <a:r>
              <a:rPr sz="1100" spc="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康被</a:t>
            </a:r>
            <a:r>
              <a:rPr sz="1100" spc="-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害</a:t>
            </a:r>
            <a:r>
              <a:rPr sz="11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1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く</a:t>
            </a:r>
            <a:r>
              <a:rPr sz="11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き 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な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spc="-1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こ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か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100" spc="-3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救</a:t>
            </a:r>
            <a:r>
              <a:rPr sz="11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済</a:t>
            </a:r>
            <a:r>
              <a:rPr sz="11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制</a:t>
            </a:r>
            <a:r>
              <a:rPr sz="11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11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設</a:t>
            </a:r>
            <a:r>
              <a:rPr sz="11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け</a:t>
            </a:r>
            <a:r>
              <a:rPr sz="11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ら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れ</a:t>
            </a:r>
            <a:r>
              <a:rPr sz="11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ま</a:t>
            </a:r>
            <a:r>
              <a:rPr sz="1100" spc="-1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1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pPr marL="432434">
              <a:lnSpc>
                <a:spcPct val="100000"/>
              </a:lnSpc>
              <a:spcBef>
                <a:spcPts val="525"/>
              </a:spcBef>
            </a:pP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制</a:t>
            </a:r>
            <a:r>
              <a:rPr sz="1100" spc="-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度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の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利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用</a:t>
            </a:r>
            <a:r>
              <a:rPr sz="11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1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申</a:t>
            </a:r>
            <a:r>
              <a:rPr sz="11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し</a:t>
            </a:r>
            <a:r>
              <a:rPr sz="11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込</a:t>
            </a:r>
            <a:r>
              <a:rPr sz="1100" spc="-1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む</a:t>
            </a:r>
            <a:r>
              <a:rPr sz="1100" spc="-20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1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き</a:t>
            </a:r>
            <a:r>
              <a:rPr sz="1100" spc="-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100" spc="-5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1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予</a:t>
            </a:r>
            <a:r>
              <a:rPr sz="11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防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11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受</a:t>
            </a:r>
            <a:r>
              <a:rPr sz="11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け</a:t>
            </a:r>
            <a:r>
              <a:rPr sz="1100" spc="-1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2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100" spc="-1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き</a:t>
            </a:r>
            <a:r>
              <a:rPr sz="11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住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民</a:t>
            </a:r>
            <a:r>
              <a:rPr sz="11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票</a:t>
            </a:r>
            <a:r>
              <a:rPr sz="11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1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登</a:t>
            </a:r>
            <a:r>
              <a:rPr sz="1100" spc="-15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録</a:t>
            </a:r>
            <a:r>
              <a:rPr sz="1100" spc="-2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し</a:t>
            </a:r>
            <a:r>
              <a:rPr sz="1100" spc="-114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spc="-1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sz="11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市</a:t>
            </a:r>
            <a:r>
              <a:rPr sz="11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町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村</a:t>
            </a:r>
            <a:r>
              <a:rPr sz="11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1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ご</a:t>
            </a:r>
            <a:r>
              <a:rPr sz="1100" spc="-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相</a:t>
            </a:r>
            <a:r>
              <a:rPr sz="11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談</a:t>
            </a:r>
            <a:r>
              <a:rPr sz="1100" spc="-1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く</a:t>
            </a:r>
            <a:r>
              <a:rPr sz="1100" spc="-1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だ</a:t>
            </a:r>
            <a:r>
              <a:rPr sz="1100" spc="-1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さ</a:t>
            </a:r>
            <a:r>
              <a:rPr sz="11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1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1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3912285F-0740-D297-AB09-E9BB2AFD26B2}"/>
              </a:ext>
            </a:extLst>
          </p:cNvPr>
          <p:cNvSpPr txBox="1"/>
          <p:nvPr/>
        </p:nvSpPr>
        <p:spPr>
          <a:xfrm>
            <a:off x="359482" y="4889500"/>
            <a:ext cx="647763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◎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他</a:t>
            </a:r>
            <a:r>
              <a:rPr sz="1300" b="1" spc="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-4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ワ</a:t>
            </a:r>
            <a:r>
              <a:rPr sz="1300" b="1" spc="-2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ク</a:t>
            </a:r>
            <a:r>
              <a:rPr sz="1300" b="1" spc="-3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チ</a:t>
            </a:r>
            <a:r>
              <a:rPr sz="1300" b="1" spc="-8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ン</a:t>
            </a:r>
            <a:r>
              <a:rPr sz="1300" b="1" spc="-6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と</a:t>
            </a:r>
            <a:r>
              <a:rPr sz="1300" b="1" spc="9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の</a:t>
            </a:r>
            <a:r>
              <a:rPr sz="1300" b="1" spc="10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同時接</a:t>
            </a:r>
            <a:r>
              <a:rPr sz="1300" b="1" spc="7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種</a:t>
            </a:r>
            <a:r>
              <a:rPr sz="1300" b="1" spc="1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に</a:t>
            </a:r>
            <a:r>
              <a:rPr sz="1300" b="1" spc="95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つ</a:t>
            </a:r>
            <a:r>
              <a:rPr sz="1300" b="1" spc="40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い</a:t>
            </a:r>
            <a:r>
              <a:rPr sz="1300" b="1" dirty="0">
                <a:solidFill>
                  <a:srgbClr val="414042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て</a:t>
            </a:r>
            <a:endParaRPr sz="1300" b="1">
              <a:latin typeface="Yu Gothic Medium" panose="020B0500000000000000" pitchFamily="50" charset="-128"/>
              <a:ea typeface="Yu Gothic Medium" panose="020B0500000000000000" pitchFamily="50" charset="-128"/>
              <a:cs typeface="Yu Gothic Pr6N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="" xmlns:a16="http://schemas.microsoft.com/office/drawing/2014/main" id="{57F34711-D90B-A50B-8284-CF6AC56464AB}"/>
              </a:ext>
            </a:extLst>
          </p:cNvPr>
          <p:cNvSpPr txBox="1"/>
          <p:nvPr/>
        </p:nvSpPr>
        <p:spPr>
          <a:xfrm>
            <a:off x="359482" y="5194300"/>
            <a:ext cx="6477635" cy="92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1335405" indent="-137795">
              <a:lnSpc>
                <a:spcPct val="118100"/>
              </a:lnSpc>
              <a:spcBef>
                <a:spcPts val="355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帯状疱</a:t>
            </a:r>
            <a:r>
              <a:rPr lang="ja-JP" altLang="en-US" sz="12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疹</a:t>
            </a:r>
            <a:r>
              <a:rPr lang="ja-JP" altLang="en-US" sz="12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lang="ja-JP" altLang="en-US"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lang="ja-JP" altLang="en-US"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lang="ja-JP" altLang="en-US"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lang="ja-JP" altLang="en-US"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医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師</a:t>
            </a:r>
            <a:r>
              <a:rPr lang="ja-JP" altLang="en-US" sz="12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特</a:t>
            </a:r>
            <a:r>
              <a:rPr lang="ja-JP" altLang="en-US"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必</a:t>
            </a:r>
            <a:r>
              <a:rPr lang="ja-JP" altLang="en-US"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要</a:t>
            </a:r>
            <a:r>
              <a:rPr lang="ja-JP" altLang="en-US" sz="1200" spc="-10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認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め</a:t>
            </a:r>
            <a:r>
              <a:rPr lang="ja-JP" altLang="en-US"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た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場</a:t>
            </a:r>
            <a:r>
              <a:rPr lang="ja-JP" altLang="en-US" sz="1200" spc="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合</a:t>
            </a:r>
            <a:r>
              <a:rPr lang="ja-JP" altLang="en-US"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lang="ja-JP" altLang="en-US" sz="1200" spc="-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lang="ja-JP" altLang="en-US" sz="1200" spc="-1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イ</a:t>
            </a:r>
            <a:r>
              <a:rPr lang="ja-JP" altLang="en-US" sz="1200" spc="-1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フ</a:t>
            </a:r>
            <a:r>
              <a:rPr lang="ja-JP" altLang="en-US"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ル</a:t>
            </a:r>
            <a:r>
              <a:rPr lang="ja-JP" altLang="en-US"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エ</a:t>
            </a:r>
            <a:r>
              <a:rPr lang="ja-JP" altLang="en-US" sz="1200" spc="-3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ザ </a:t>
            </a:r>
            <a:r>
              <a:rPr lang="ja-JP" altLang="en-US"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lang="ja-JP" altLang="en-US"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lang="ja-JP" altLang="en-US"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lang="ja-JP" altLang="en-US"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や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新</a:t>
            </a:r>
            <a:r>
              <a:rPr lang="ja-JP" altLang="en-US"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型コ</a:t>
            </a:r>
            <a:r>
              <a:rPr lang="ja-JP" altLang="en-US" sz="1200" spc="-8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ロ</a:t>
            </a:r>
            <a:r>
              <a:rPr lang="ja-JP" altLang="en-US" sz="12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ナ</a:t>
            </a:r>
            <a:r>
              <a:rPr lang="ja-JP" altLang="en-US" sz="1200" spc="-1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lang="ja-JP" altLang="en-US" sz="1200" spc="-11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lang="ja-JP" altLang="en-US"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lang="ja-JP" altLang="en-US"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lang="ja-JP" altLang="en-US"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等</a:t>
            </a:r>
            <a:r>
              <a:rPr lang="ja-JP" altLang="en-US" sz="1200" spc="-1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同時接</a:t>
            </a:r>
            <a:r>
              <a:rPr lang="ja-JP" altLang="en-US"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lang="ja-JP" altLang="en-US" sz="1200" spc="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が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可</a:t>
            </a:r>
            <a:r>
              <a:rPr lang="ja-JP" altLang="en-US" sz="1200" spc="-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能</a:t>
            </a:r>
            <a:r>
              <a:rPr lang="ja-JP" altLang="en-US" sz="1200" spc="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で</a:t>
            </a:r>
            <a:r>
              <a:rPr lang="ja-JP" altLang="en-US" sz="12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す</a:t>
            </a:r>
            <a:r>
              <a:rPr lang="ja-JP" altLang="en-US"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lang="ja-JP" altLang="en-US" sz="12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pPr marL="381635" marR="1322070" indent="-144145">
              <a:lnSpc>
                <a:spcPct val="118100"/>
              </a:lnSpc>
              <a:spcBef>
                <a:spcPts val="365"/>
              </a:spcBef>
              <a:buClr>
                <a:srgbClr val="00A7E1"/>
              </a:buClr>
              <a:buSzPct val="91666"/>
              <a:buChar char="■"/>
              <a:tabLst>
                <a:tab pos="391160" algn="l"/>
              </a:tabLst>
            </a:pP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1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に</a:t>
            </a:r>
            <a:r>
              <a:rPr sz="1200" spc="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つ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spc="-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3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、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他の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生</a:t>
            </a:r>
            <a:r>
              <a:rPr sz="1200" spc="-9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ワ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ク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チ</a:t>
            </a:r>
            <a:r>
              <a:rPr sz="1200" spc="-9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ン</a:t>
            </a:r>
            <a:r>
              <a:rPr sz="1200" spc="-8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と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は</a:t>
            </a:r>
            <a:r>
              <a:rPr sz="1200" spc="-6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27</a:t>
            </a:r>
            <a:r>
              <a:rPr sz="12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日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以</a:t>
            </a:r>
            <a:r>
              <a:rPr sz="1200" spc="4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上の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間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隔</a:t>
            </a:r>
            <a:r>
              <a:rPr sz="1200" spc="-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を</a:t>
            </a:r>
            <a:r>
              <a:rPr sz="1200" spc="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置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いて 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接</a:t>
            </a:r>
            <a:r>
              <a:rPr sz="1200" spc="-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種</a:t>
            </a:r>
            <a:r>
              <a:rPr sz="1200" spc="-27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し</a:t>
            </a:r>
            <a:r>
              <a:rPr sz="1200" spc="-1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て</a:t>
            </a:r>
            <a:r>
              <a:rPr sz="1200" spc="-15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く</a:t>
            </a:r>
            <a:r>
              <a:rPr sz="1200" spc="-3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だ</a:t>
            </a:r>
            <a:r>
              <a:rPr sz="1200" spc="-7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さ</a:t>
            </a:r>
            <a:r>
              <a:rPr sz="1200" spc="45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い</a:t>
            </a:r>
            <a:r>
              <a:rPr sz="120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。</a:t>
            </a:r>
            <a:endParaRPr sz="1100" dirty="0"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</p:txBody>
      </p:sp>
      <p:sp>
        <p:nvSpPr>
          <p:cNvPr id="35" name="object 3">
            <a:extLst>
              <a:ext uri="{FF2B5EF4-FFF2-40B4-BE49-F238E27FC236}">
                <a16:creationId xmlns="" xmlns:a16="http://schemas.microsoft.com/office/drawing/2014/main" id="{6ACA8E49-A460-E3CE-FF65-E97FEDA9CF4E}"/>
              </a:ext>
            </a:extLst>
          </p:cNvPr>
          <p:cNvSpPr txBox="1"/>
          <p:nvPr/>
        </p:nvSpPr>
        <p:spPr>
          <a:xfrm>
            <a:off x="359482" y="6261100"/>
            <a:ext cx="647763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algn="ctr">
              <a:lnSpc>
                <a:spcPct val="100000"/>
              </a:lnSpc>
              <a:spcBef>
                <a:spcPts val="1170"/>
              </a:spcBef>
            </a:pPr>
            <a:r>
              <a:rPr sz="1150" b="1" spc="135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予防接種健康被害救済制</a:t>
            </a:r>
            <a:r>
              <a:rPr sz="1150" b="1" spc="130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度が</a:t>
            </a:r>
            <a:r>
              <a:rPr sz="1150" b="1" spc="-15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あ</a:t>
            </a:r>
            <a:r>
              <a:rPr sz="1150" b="1" spc="-85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り</a:t>
            </a:r>
            <a:r>
              <a:rPr sz="1150" b="1" spc="30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ま</a:t>
            </a:r>
            <a:r>
              <a:rPr sz="1150" b="1" dirty="0">
                <a:latin typeface="Yu Gothic Medium" panose="020B0500000000000000" pitchFamily="50" charset="-128"/>
                <a:ea typeface="Yu Gothic Medium" panose="020B0500000000000000" pitchFamily="50" charset="-128"/>
                <a:cs typeface="Yu Gothic Pr6N"/>
              </a:rPr>
              <a:t>す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="" xmlns:a16="http://schemas.microsoft.com/office/drawing/2014/main" id="{C4581FD8-4771-04AD-6563-18C82491F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949265"/>
            <a:ext cx="1435100" cy="11176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B761E3B6-8262-59C2-FA1A-2813BBE9F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65" y="7833285"/>
            <a:ext cx="647700" cy="64770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66293" y="9119576"/>
            <a:ext cx="5940957" cy="833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spc="-60" dirty="0" smtClean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＜お問合わせ先＞　</a:t>
            </a:r>
            <a:endParaRPr lang="en-US" altLang="ja-JP" sz="1400" spc="-60" dirty="0" smtClean="0">
              <a:solidFill>
                <a:srgbClr val="231F20"/>
              </a:solidFill>
              <a:latin typeface="Yu Gothic Medium" panose="020B0500000000000000" pitchFamily="50" charset="-128"/>
              <a:ea typeface="Yu Gothic Medium" panose="020B0500000000000000" pitchFamily="50" charset="-128"/>
              <a:cs typeface="YuGoPr6N-Demi"/>
            </a:endParaRPr>
          </a:p>
          <a:p>
            <a:r>
              <a:rPr lang="ja-JP" altLang="en-US" sz="1400" spc="-60" dirty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　</a:t>
            </a:r>
            <a:r>
              <a:rPr lang="ja-JP" altLang="en-US" sz="1400" spc="-60" dirty="0" smtClean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高島市健康推進課　</a:t>
            </a:r>
            <a:r>
              <a:rPr lang="en-US" altLang="ja-JP" sz="1400" spc="-60" dirty="0" smtClean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TEL</a:t>
            </a:r>
            <a:r>
              <a:rPr lang="ja-JP" altLang="en-US" sz="1400" spc="-60" dirty="0" smtClean="0">
                <a:solidFill>
                  <a:srgbClr val="231F2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YuGoPr6N-Demi"/>
              </a:rPr>
              <a:t>：０７４０－２５－８５５３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dc9979-d8a4-4359-b634-9f027dd42b7d">
      <Terms xmlns="http://schemas.microsoft.com/office/infopath/2007/PartnerControls"/>
    </lcf76f155ced4ddcb4097134ff3c332f>
    <TaxCatchAll xmlns="85e6e18b-26c1-4122-9e79-e6c53ac26d53" xsi:nil="true"/>
    <Owner xmlns="1ddc9979-d8a4-4359-b634-9f027dd42b7d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CC2626FC0181C4F9C7B294ED4FC5539" ma:contentTypeVersion="14" ma:contentTypeDescription="新しいドキュメントを作成します。" ma:contentTypeScope="" ma:versionID="bd3d21b0792d41df49d73b0c5244e57c">
  <xsd:schema xmlns:xsd="http://www.w3.org/2001/XMLSchema" xmlns:xs="http://www.w3.org/2001/XMLSchema" xmlns:p="http://schemas.microsoft.com/office/2006/metadata/properties" xmlns:ns2="1ddc9979-d8a4-4359-b634-9f027dd42b7d" xmlns:ns3="85e6e18b-26c1-4122-9e79-e6c53ac26d53" targetNamespace="http://schemas.microsoft.com/office/2006/metadata/properties" ma:root="true" ma:fieldsID="eb92ca0060d014b3128d48a142dbb3bf" ns2:_="" ns3:_="">
    <xsd:import namespace="1ddc9979-d8a4-4359-b634-9f027dd42b7d"/>
    <xsd:import namespace="85e6e18b-26c1-4122-9e79-e6c53ac26d53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c9979-d8a4-4359-b634-9f027dd42b7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6e18b-26c1-4122-9e79-e6c53ac26d5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3daf768-1c8f-4096-a139-2643c102bdbb}" ma:internalName="TaxCatchAll" ma:showField="CatchAllData" ma:web="85e6e18b-26c1-4122-9e79-e6c53ac26d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26F74-4835-4EB5-A506-5450DC5E15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B806F-EDD4-4C6B-8560-917BFB28FF0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85e6e18b-26c1-4122-9e79-e6c53ac26d53"/>
    <ds:schemaRef ds:uri="1ddc9979-d8a4-4359-b634-9f027dd42b7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EF0ECF-E074-45F0-ABA1-A692E682D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c9979-d8a4-4359-b634-9f027dd42b7d"/>
    <ds:schemaRef ds:uri="85e6e18b-26c1-4122-9e79-e6c53ac26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391</Words>
  <Application>Microsoft Office PowerPoint</Application>
  <PresentationFormat>ユーザー設定</PresentationFormat>
  <Paragraphs>73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ＭＳ Ｐゴシック</vt:lpstr>
      <vt:lpstr>ＭＳ ゴシック</vt:lpstr>
      <vt:lpstr>Yu Gothic Medium</vt:lpstr>
      <vt:lpstr>Yu Gothic Pr6N</vt:lpstr>
      <vt:lpstr>YuGoPr6N-Demi</vt:lpstr>
      <vt:lpstr>メイリオ</vt:lpstr>
      <vt:lpstr>游ゴシック</vt:lpstr>
      <vt:lpstr>游ゴシック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中村 美幸</cp:lastModifiedBy>
  <cp:revision>2</cp:revision>
  <cp:lastPrinted>2025-03-21T02:48:26Z</cp:lastPrinted>
  <dcterms:modified xsi:type="dcterms:W3CDTF">2025-03-21T02:49:45Z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2025-02-04T00:00:00Z</vt:filetime>
  </property>
  <property fmtid="{D5CDD505-2E9C-101B-9397-08002B2CF9AE}" pid="3" name="Creator">
    <vt:lpwstr>Adobe Illustrator 28.6 (Macintosh)</vt:lpwstr>
  </property>
  <property fmtid="{D5CDD505-2E9C-101B-9397-08002B2CF9AE}" pid="4" name="LastSaved">
    <vt:filetime>2025-02-03T00:00:00Z</vt:filetime>
  </property>
  <property fmtid="{D5CDD505-2E9C-101B-9397-08002B2CF9AE}" pid="5" name="ContentTypeId">
    <vt:lpwstr>0x0101006CC2626FC0181C4F9C7B294ED4FC5539</vt:lpwstr>
  </property>
</Properties>
</file>