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4" r:id="rId2"/>
  </p:sldIdLst>
  <p:sldSz cx="7775575" cy="10907713"/>
  <p:notesSz cx="7031038" cy="10163175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EED"/>
    <a:srgbClr val="FAFAFA"/>
    <a:srgbClr val="FFCCFF"/>
    <a:srgbClr val="EE8593"/>
    <a:srgbClr val="FF99CC"/>
    <a:srgbClr val="88C897"/>
    <a:srgbClr val="63BFAA"/>
    <a:srgbClr val="E94708"/>
    <a:srgbClr val="906E30"/>
    <a:srgbClr val="825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353" autoAdjust="0"/>
  </p:normalViewPr>
  <p:slideViewPr>
    <p:cSldViewPr snapToGrid="0">
      <p:cViewPr>
        <p:scale>
          <a:sx n="100" d="100"/>
          <a:sy n="100" d="100"/>
        </p:scale>
        <p:origin x="1566" y="-1836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046782" cy="509924"/>
          </a:xfrm>
          <a:prstGeom prst="rect">
            <a:avLst/>
          </a:prstGeom>
        </p:spPr>
        <p:txBody>
          <a:bodyPr vert="horz" lIns="93972" tIns="46987" rIns="93972" bIns="4698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2631" y="4"/>
            <a:ext cx="3046782" cy="509924"/>
          </a:xfrm>
          <a:prstGeom prst="rect">
            <a:avLst/>
          </a:prstGeom>
        </p:spPr>
        <p:txBody>
          <a:bodyPr vert="horz" lIns="93972" tIns="46987" rIns="93972" bIns="46987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92350" y="1270000"/>
            <a:ext cx="2446338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2" tIns="46987" rIns="93972" bIns="469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104" y="4891033"/>
            <a:ext cx="5624830" cy="4001750"/>
          </a:xfrm>
          <a:prstGeom prst="rect">
            <a:avLst/>
          </a:prstGeom>
        </p:spPr>
        <p:txBody>
          <a:bodyPr vert="horz" lIns="93972" tIns="46987" rIns="93972" bIns="4698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653255"/>
            <a:ext cx="3046782" cy="509923"/>
          </a:xfrm>
          <a:prstGeom prst="rect">
            <a:avLst/>
          </a:prstGeom>
        </p:spPr>
        <p:txBody>
          <a:bodyPr vert="horz" lIns="93972" tIns="46987" rIns="93972" bIns="4698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2631" y="9653255"/>
            <a:ext cx="3046782" cy="509923"/>
          </a:xfrm>
          <a:prstGeom prst="rect">
            <a:avLst/>
          </a:prstGeom>
        </p:spPr>
        <p:txBody>
          <a:bodyPr vert="horz" lIns="93972" tIns="46987" rIns="93972" bIns="46987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114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67"/>
          <p:cNvSpPr/>
          <p:nvPr/>
        </p:nvSpPr>
        <p:spPr>
          <a:xfrm>
            <a:off x="340964" y="2276660"/>
            <a:ext cx="7051854" cy="71268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/>
          <a:lstStyle/>
          <a:p>
            <a:r>
              <a:rPr lang="ja-JP" altLang="en-US" sz="7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        </a:t>
            </a:r>
            <a:endParaRPr lang="en-US" altLang="ja-JP" sz="7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おおむね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５か月児から１２か月児の</a:t>
            </a:r>
            <a:endParaRPr lang="en-US" altLang="ja-JP" sz="1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お子さんとその保護者</a:t>
            </a:r>
            <a:endParaRPr lang="en-US" altLang="ja-JP" sz="1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7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離乳食の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調理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体験、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試食</a:t>
            </a:r>
            <a:endParaRPr lang="en-US" altLang="ja-JP" sz="1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       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・離乳食についてのお話</a:t>
            </a:r>
            <a:endParaRPr lang="en-US" altLang="ja-JP" sz="1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     ・ふれあい遊び</a:t>
            </a:r>
            <a:endParaRPr lang="en-US" altLang="ja-JP" sz="1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        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 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受付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時間：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 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エプロン・三角巾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ハンドタオル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母子手帳・バスタオル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 　お子さんの食器（お皿とスプーン）と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食事用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エプロンやスタイ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5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62"/>
          <a:stretch/>
        </p:blipFill>
        <p:spPr bwMode="auto">
          <a:xfrm>
            <a:off x="-216221" y="-140799"/>
            <a:ext cx="8420100" cy="1679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正方形/長方形 63"/>
          <p:cNvSpPr/>
          <p:nvPr/>
        </p:nvSpPr>
        <p:spPr>
          <a:xfrm>
            <a:off x="-3474388" y="2476989"/>
            <a:ext cx="184730" cy="36933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altLang="ja-JP" sz="1800" cap="none" spc="0" dirty="0" smtClean="0">
              <a:ln w="0">
                <a:solidFill>
                  <a:schemeClr val="tx1"/>
                </a:solidFill>
              </a:ln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67595" y="-42612"/>
            <a:ext cx="6652469" cy="1691018"/>
            <a:chOff x="841819" y="-70513"/>
            <a:chExt cx="6652469" cy="1729061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841819" y="-70513"/>
              <a:ext cx="6652469" cy="1729061"/>
              <a:chOff x="811070" y="331801"/>
              <a:chExt cx="6652469" cy="2015609"/>
            </a:xfrm>
          </p:grpSpPr>
          <p:pic>
            <p:nvPicPr>
              <p:cNvPr id="1029" name="Picture 5" descr="Z:\47870-0707_JP160708\第五弾（48点）-0720(241-254)\247_836d_baby\未标题-1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1070" y="331801"/>
                <a:ext cx="6652469" cy="20156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876930" y="1323382"/>
                <a:ext cx="4538316" cy="664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離乳食</a:t>
                </a:r>
                <a:r>
                  <a:rPr lang="ja-JP" altLang="en-US" sz="3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相談室</a:t>
                </a:r>
                <a:endParaRPr lang="zh-CN" altLang="en-US" sz="3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6" name="TextBox 5"/>
              <p:cNvSpPr txBox="1"/>
              <p:nvPr/>
            </p:nvSpPr>
            <p:spPr>
              <a:xfrm>
                <a:off x="2891885" y="695619"/>
                <a:ext cx="2508406" cy="550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令和</a:t>
                </a:r>
                <a:r>
                  <a:rPr lang="ja-JP" altLang="en-US" sz="2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７</a:t>
                </a:r>
                <a:r>
                  <a:rPr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年度</a:t>
                </a:r>
                <a:endParaRPr lang="zh-CN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989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864" y="460022"/>
              <a:ext cx="1350308" cy="938219"/>
            </a:xfrm>
            <a:prstGeom prst="rect">
              <a:avLst/>
            </a:prstGeom>
          </p:spPr>
        </p:pic>
      </p:grpSp>
      <p:sp>
        <p:nvSpPr>
          <p:cNvPr id="45" name="テキスト ボックス 29"/>
          <p:cNvSpPr txBox="1"/>
          <p:nvPr/>
        </p:nvSpPr>
        <p:spPr>
          <a:xfrm>
            <a:off x="408892" y="9348138"/>
            <a:ext cx="6528440" cy="91066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注意事項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0" marR="0" indent="0" algn="l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〇発熱や風邪症状のある方は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をお控えください。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indent="0" algn="l" defTabSz="91440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lang="ja-JP" altLang="en-US" sz="1200" b="1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感染症の流行状況や悪天候によって、中止・延期となる場合があります。</a:t>
            </a:r>
            <a:endParaRPr lang="ja-JP" altLang="ja-JP" sz="12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ts val="2100"/>
              </a:lnSpc>
            </a:pPr>
            <a:endParaRPr kumimoji="1"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10206685"/>
            <a:ext cx="7775575" cy="600667"/>
            <a:chOff x="0" y="10398776"/>
            <a:chExt cx="7775575" cy="626105"/>
          </a:xfrm>
          <a:solidFill>
            <a:srgbClr val="FFCCFF"/>
          </a:solidFill>
        </p:grpSpPr>
        <p:sp>
          <p:nvSpPr>
            <p:cNvPr id="7" name="正方形/長方形 6"/>
            <p:cNvSpPr/>
            <p:nvPr/>
          </p:nvSpPr>
          <p:spPr>
            <a:xfrm>
              <a:off x="0" y="10398776"/>
              <a:ext cx="7775575" cy="626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7595" y="10580345"/>
              <a:ext cx="6556279" cy="28685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お問合せは</a:t>
              </a: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高島市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健康推進課まで　　☎</a:t>
              </a:r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0740-25-8110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508309" y="8481370"/>
            <a:ext cx="1912231" cy="1031435"/>
            <a:chOff x="4509397" y="6434684"/>
            <a:chExt cx="1912231" cy="1031435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5648" y="6867941"/>
              <a:ext cx="365980" cy="598178"/>
            </a:xfrm>
            <a:prstGeom prst="rect">
              <a:avLst/>
            </a:prstGeom>
          </p:spPr>
        </p:pic>
        <p:sp>
          <p:nvSpPr>
            <p:cNvPr id="32" name="テキスト ボックス 31"/>
            <p:cNvSpPr txBox="1"/>
            <p:nvPr/>
          </p:nvSpPr>
          <p:spPr>
            <a:xfrm>
              <a:off x="4509397" y="6434684"/>
              <a:ext cx="1496287" cy="851297"/>
            </a:xfrm>
            <a:prstGeom prst="wedgeRoundRectCallout">
              <a:avLst>
                <a:gd name="adj1" fmla="val 60779"/>
                <a:gd name="adj2" fmla="val -3294"/>
                <a:gd name="adj3" fmla="val 16667"/>
              </a:avLst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Ins="0" rtlCol="0">
              <a:spAutoFit/>
            </a:bodyPr>
            <a:lstStyle/>
            <a:p>
              <a:r>
                <a:rPr lang="ja-JP" altLang="en-US" sz="11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参加申し込みは電話、または下記申込フォームから</a:t>
              </a:r>
              <a:r>
                <a:rPr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行って</a:t>
              </a:r>
              <a:r>
                <a:rPr lang="ja-JP" altLang="en-US" sz="11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ください。</a:t>
              </a:r>
              <a:endParaRPr lang="en-US" altLang="ja-JP" sz="5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686678"/>
              </p:ext>
            </p:extLst>
          </p:nvPr>
        </p:nvGraphicFramePr>
        <p:xfrm>
          <a:off x="690027" y="6014570"/>
          <a:ext cx="6347473" cy="24319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25320">
                  <a:extLst>
                    <a:ext uri="{9D8B030D-6E8A-4147-A177-3AD203B41FA5}">
                      <a16:colId xmlns:a16="http://schemas.microsoft.com/office/drawing/2014/main" val="3853922804"/>
                    </a:ext>
                  </a:extLst>
                </a:gridCol>
                <a:gridCol w="2238779">
                  <a:extLst>
                    <a:ext uri="{9D8B030D-6E8A-4147-A177-3AD203B41FA5}">
                      <a16:colId xmlns:a16="http://schemas.microsoft.com/office/drawing/2014/main" val="2061610197"/>
                    </a:ext>
                  </a:extLst>
                </a:gridCol>
                <a:gridCol w="3583374">
                  <a:extLst>
                    <a:ext uri="{9D8B030D-6E8A-4147-A177-3AD203B41FA5}">
                      <a16:colId xmlns:a16="http://schemas.microsoft.com/office/drawing/2014/main" val="3873450066"/>
                    </a:ext>
                  </a:extLst>
                </a:gridCol>
              </a:tblGrid>
              <a:tr h="347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日程</a:t>
                      </a:r>
                      <a:endParaRPr lang="ja-JP" sz="1200" b="0" kern="100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</a:t>
                      </a:r>
                      <a:endParaRPr lang="ja-JP" sz="1200" b="0" kern="100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013812"/>
                  </a:ext>
                </a:extLst>
              </a:tr>
              <a:tr h="347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２３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lang="ja-JP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（金）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今津保健センター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5911226"/>
                  </a:ext>
                </a:extLst>
              </a:tr>
              <a:tr h="347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１０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こども若者応援ベース　みらくる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6390544"/>
                  </a:ext>
                </a:extLst>
              </a:tr>
              <a:tr h="347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１０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安曇川公民館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4226774"/>
                  </a:ext>
                </a:extLst>
              </a:tr>
              <a:tr h="347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8895" algn="r">
                        <a:spcAft>
                          <a:spcPts val="0"/>
                        </a:spcAft>
                      </a:pPr>
                      <a:r>
                        <a:rPr lang="en-US" altLang="ja-JP" sz="1600" b="0" kern="100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600" b="0" kern="100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１１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４日</a:t>
                      </a:r>
                      <a:r>
                        <a:rPr lang="ja-JP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（金）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今津保健センター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9655485"/>
                  </a:ext>
                </a:extLst>
              </a:tr>
              <a:tr h="347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１５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こども若者応援ベース　みらくる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8953141"/>
                  </a:ext>
                </a:extLst>
              </a:tr>
              <a:tr h="3474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</a:t>
                      </a:r>
                      <a:endParaRPr lang="ja-JP" sz="1200" b="0" kern="10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１１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</a:t>
                      </a:r>
                      <a:r>
                        <a:rPr lang="ja-JP" altLang="en-US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  <a:r>
                        <a:rPr lang="ja-JP" sz="1600" b="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安曇川公民館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7685565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476250" y="1664138"/>
            <a:ext cx="6775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離乳食どうやって進めたらいいの？”と思うことはありませんか。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気軽に相談できる場所を下記の日程で開催します。ぜひお越しください。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54676" y="9546015"/>
            <a:ext cx="1412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フォーム＞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8686" y="8513094"/>
            <a:ext cx="3304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各日程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定員１</a:t>
            </a:r>
            <a:r>
              <a:rPr kumimoji="1"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５名</a:t>
            </a:r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対角する 2 つの角を切り取った四角形 32"/>
          <p:cNvSpPr/>
          <p:nvPr/>
        </p:nvSpPr>
        <p:spPr>
          <a:xfrm>
            <a:off x="476250" y="2460892"/>
            <a:ext cx="1364328" cy="438710"/>
          </a:xfrm>
          <a:prstGeom prst="snip2DiagRect">
            <a:avLst/>
          </a:prstGeom>
          <a:solidFill>
            <a:srgbClr val="FDE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　象</a:t>
            </a:r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対角する 2 つの角を切り取った四角形 35"/>
          <p:cNvSpPr/>
          <p:nvPr/>
        </p:nvSpPr>
        <p:spPr>
          <a:xfrm>
            <a:off x="476250" y="3194098"/>
            <a:ext cx="1364328" cy="438710"/>
          </a:xfrm>
          <a:prstGeom prst="snip2DiagRect">
            <a:avLst/>
          </a:prstGeom>
          <a:solidFill>
            <a:srgbClr val="FDE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　容</a:t>
            </a:r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対角する 2 つの角を切り取った四角形 36"/>
          <p:cNvSpPr/>
          <p:nvPr/>
        </p:nvSpPr>
        <p:spPr>
          <a:xfrm>
            <a:off x="476250" y="5266629"/>
            <a:ext cx="1364328" cy="438710"/>
          </a:xfrm>
          <a:prstGeom prst="snip2DiagRect">
            <a:avLst/>
          </a:prstGeom>
          <a:solidFill>
            <a:srgbClr val="FDE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持ち物</a:t>
            </a:r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対角する 2 つの角を切り取った四角形 37"/>
          <p:cNvSpPr/>
          <p:nvPr/>
        </p:nvSpPr>
        <p:spPr>
          <a:xfrm>
            <a:off x="476250" y="4371115"/>
            <a:ext cx="1364328" cy="438710"/>
          </a:xfrm>
          <a:prstGeom prst="snip2DiagRect">
            <a:avLst/>
          </a:prstGeom>
          <a:solidFill>
            <a:srgbClr val="FDE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　間</a:t>
            </a:r>
            <a:endParaRPr kumimoji="1"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05350" y="3705392"/>
            <a:ext cx="2552701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❀メニュー（予定）❀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・おかゆ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軟飯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・具</a:t>
            </a:r>
            <a:r>
              <a:rPr lang="ja-JP" altLang="en-US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だくさん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みそ汁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・さつまいもとりんごの重ね煮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70721" y="8851648"/>
            <a:ext cx="6471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＊託児があります。お子さんの好きなおもちゃ、おむつ、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使用済みおむつを入れるゴミ袋、必要な方はミルクをご持参ください。</a:t>
            </a:r>
            <a:endParaRPr kumimoji="1"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302" y="9808568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63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182</Words>
  <Application>Microsoft Office PowerPoint</Application>
  <PresentationFormat>ユーザー設定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NK-R</vt:lpstr>
      <vt:lpstr>メイリオ</vt:lpstr>
      <vt:lpstr>Arial</vt:lpstr>
      <vt:lpstr>Calibri</vt:lpstr>
      <vt:lpstr>Calibri Light</vt:lpstr>
      <vt:lpstr>Times New Roman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2016-07-27T06:11:15Z</dcterms:created>
  <dcterms:modified xsi:type="dcterms:W3CDTF">2025-04-21T02:24:55Z</dcterms:modified>
</cp:coreProperties>
</file>